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5.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6.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7.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8.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9.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6" r:id="rId1"/>
    <p:sldMasterId id="2147484024" r:id="rId2"/>
    <p:sldMasterId id="2147484060" r:id="rId3"/>
    <p:sldMasterId id="2147484221" r:id="rId4"/>
    <p:sldMasterId id="2147484233" r:id="rId5"/>
    <p:sldMasterId id="2147484269" r:id="rId6"/>
    <p:sldMasterId id="2147484281" r:id="rId7"/>
    <p:sldMasterId id="2147484293" r:id="rId8"/>
    <p:sldMasterId id="2147484305" r:id="rId9"/>
  </p:sldMasterIdLst>
  <p:sldIdLst>
    <p:sldId id="256" r:id="rId10"/>
    <p:sldId id="261" r:id="rId11"/>
    <p:sldId id="259" r:id="rId12"/>
    <p:sldId id="270" r:id="rId13"/>
    <p:sldId id="271" r:id="rId14"/>
    <p:sldId id="283" r:id="rId15"/>
    <p:sldId id="272" r:id="rId16"/>
    <p:sldId id="287" r:id="rId17"/>
    <p:sldId id="286" r:id="rId18"/>
    <p:sldId id="284" r:id="rId19"/>
    <p:sldId id="260" r:id="rId20"/>
    <p:sldId id="273" r:id="rId21"/>
    <p:sldId id="275" r:id="rId22"/>
    <p:sldId id="280" r:id="rId23"/>
    <p:sldId id="281" r:id="rId24"/>
    <p:sldId id="289" r:id="rId25"/>
    <p:sldId id="282"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A. VanEyck" initials="TAV" lastIdx="1" clrIdx="0">
    <p:extLst>
      <p:ext uri="{19B8F6BF-5375-455C-9EA6-DF929625EA0E}">
        <p15:presenceInfo xmlns:p15="http://schemas.microsoft.com/office/powerpoint/2012/main" userId="c18b2e8cba62861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F60000"/>
    <a:srgbClr val="003399"/>
    <a:srgbClr val="32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54" autoAdjust="0"/>
    <p:restoredTop sz="94660"/>
  </p:normalViewPr>
  <p:slideViewPr>
    <p:cSldViewPr snapToGrid="0">
      <p:cViewPr varScale="1">
        <p:scale>
          <a:sx n="67" d="100"/>
          <a:sy n="67" d="100"/>
        </p:scale>
        <p:origin x="804" y="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 Type="http://schemas.openxmlformats.org/officeDocument/2006/relationships/slideMaster" Target="slideMasters/slideMaster3.xml"/><Relationship Id="rId21" Type="http://schemas.openxmlformats.org/officeDocument/2006/relationships/slide" Target="slides/slide12.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presProps" Target="presProps.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commentAuthors" Target="commentAuthors.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BC8F08-8484-49DB-B8B1-37D2CB2DA5AF}" type="doc">
      <dgm:prSet loTypeId="urn:microsoft.com/office/officeart/2005/8/layout/bProcess3" loCatId="process" qsTypeId="urn:microsoft.com/office/officeart/2005/8/quickstyle/simple1" qsCatId="simple" csTypeId="urn:microsoft.com/office/officeart/2005/8/colors/colorful4" csCatId="colorful" phldr="1"/>
      <dgm:spPr/>
      <dgm:t>
        <a:bodyPr/>
        <a:lstStyle/>
        <a:p>
          <a:endParaRPr lang="en-US"/>
        </a:p>
      </dgm:t>
    </dgm:pt>
    <dgm:pt modelId="{568E8A72-ACA5-498F-B9E8-ADFF07ACA466}">
      <dgm:prSet custT="1"/>
      <dgm:spPr/>
      <dgm:t>
        <a:bodyPr/>
        <a:lstStyle/>
        <a:p>
          <a:r>
            <a:rPr lang="en-US" sz="1600" dirty="0">
              <a:latin typeface="+mn-lt"/>
            </a:rPr>
            <a:t>Linear regression models</a:t>
          </a:r>
        </a:p>
      </dgm:t>
    </dgm:pt>
    <dgm:pt modelId="{E9A876FD-01D2-4BA1-A298-8EF5E7CFC11E}" type="parTrans" cxnId="{DB7DF755-8102-4487-8FE7-657908F9A2F9}">
      <dgm:prSet/>
      <dgm:spPr/>
      <dgm:t>
        <a:bodyPr/>
        <a:lstStyle/>
        <a:p>
          <a:endParaRPr lang="en-US"/>
        </a:p>
      </dgm:t>
    </dgm:pt>
    <dgm:pt modelId="{496CAF8A-CC90-4E2D-B753-C7A9D0070BB9}" type="sibTrans" cxnId="{DB7DF755-8102-4487-8FE7-657908F9A2F9}">
      <dgm:prSet custT="1"/>
      <dgm:spPr/>
      <dgm:t>
        <a:bodyPr/>
        <a:lstStyle/>
        <a:p>
          <a:endParaRPr lang="en-US" sz="1400"/>
        </a:p>
      </dgm:t>
    </dgm:pt>
    <dgm:pt modelId="{80EC2026-3FE5-466D-B0CF-9D00791B7594}">
      <dgm:prSet custT="1"/>
      <dgm:spPr/>
      <dgm:t>
        <a:bodyPr/>
        <a:lstStyle/>
        <a:p>
          <a:r>
            <a:rPr lang="en-US" altLang="en-US" sz="1600" dirty="0">
              <a:latin typeface="+mn-lt"/>
            </a:rPr>
            <a:t>Predict and Plot Residuals</a:t>
          </a:r>
        </a:p>
      </dgm:t>
    </dgm:pt>
    <dgm:pt modelId="{436E50C8-068B-49B5-9EFE-F17720CF4E6E}" type="parTrans" cxnId="{E26DEF0A-8703-4745-BADC-C15D50D3E7DB}">
      <dgm:prSet/>
      <dgm:spPr/>
      <dgm:t>
        <a:bodyPr/>
        <a:lstStyle/>
        <a:p>
          <a:endParaRPr lang="en-US"/>
        </a:p>
      </dgm:t>
    </dgm:pt>
    <dgm:pt modelId="{27E7362B-ABC8-4FA3-9D31-87A905548924}" type="sibTrans" cxnId="{E26DEF0A-8703-4745-BADC-C15D50D3E7DB}">
      <dgm:prSet/>
      <dgm:spPr/>
      <dgm:t>
        <a:bodyPr/>
        <a:lstStyle/>
        <a:p>
          <a:endParaRPr lang="en-US"/>
        </a:p>
      </dgm:t>
    </dgm:pt>
    <dgm:pt modelId="{4D0286F5-A463-4FD6-B71B-31DE55906C2C}">
      <dgm:prSet custT="1"/>
      <dgm:spPr/>
      <dgm:t>
        <a:bodyPr/>
        <a:lstStyle/>
        <a:p>
          <a:r>
            <a:rPr lang="en-US" altLang="en-US" sz="1600" dirty="0">
              <a:latin typeface="+mn-lt"/>
            </a:rPr>
            <a:t>Train and Test</a:t>
          </a:r>
        </a:p>
      </dgm:t>
    </dgm:pt>
    <dgm:pt modelId="{2258AF41-33A2-40E6-87EE-C2CFCE1A7F4D}" type="sibTrans" cxnId="{65F22191-61D6-4892-8DE5-26E3BAEC2D14}">
      <dgm:prSet/>
      <dgm:spPr/>
      <dgm:t>
        <a:bodyPr/>
        <a:lstStyle/>
        <a:p>
          <a:endParaRPr lang="en-US"/>
        </a:p>
      </dgm:t>
    </dgm:pt>
    <dgm:pt modelId="{726E3F83-2460-4B00-B511-536D8350F1A1}" type="parTrans" cxnId="{65F22191-61D6-4892-8DE5-26E3BAEC2D14}">
      <dgm:prSet/>
      <dgm:spPr/>
      <dgm:t>
        <a:bodyPr/>
        <a:lstStyle/>
        <a:p>
          <a:endParaRPr lang="en-US"/>
        </a:p>
      </dgm:t>
    </dgm:pt>
    <dgm:pt modelId="{249F6FFD-F0CC-4660-8D64-CB145A7C6398}">
      <dgm:prSet custT="1"/>
      <dgm:spPr/>
      <dgm:t>
        <a:bodyPr/>
        <a:lstStyle/>
        <a:p>
          <a:r>
            <a:rPr lang="en-US" sz="1600" dirty="0">
              <a:latin typeface="+mn-lt"/>
            </a:rPr>
            <a:t>Apply Features </a:t>
          </a:r>
        </a:p>
      </dgm:t>
    </dgm:pt>
    <dgm:pt modelId="{B541C031-F5D4-4BE8-9220-6BCF347CA830}" type="sibTrans" cxnId="{D4F6F7DB-A562-4A49-9651-AD634CA95585}">
      <dgm:prSet/>
      <dgm:spPr/>
      <dgm:t>
        <a:bodyPr/>
        <a:lstStyle/>
        <a:p>
          <a:endParaRPr lang="en-US"/>
        </a:p>
      </dgm:t>
    </dgm:pt>
    <dgm:pt modelId="{B255FBA3-D1C7-4BB3-A3DA-A5AF52B3AAF6}" type="parTrans" cxnId="{D4F6F7DB-A562-4A49-9651-AD634CA95585}">
      <dgm:prSet/>
      <dgm:spPr/>
      <dgm:t>
        <a:bodyPr/>
        <a:lstStyle/>
        <a:p>
          <a:endParaRPr lang="en-US"/>
        </a:p>
      </dgm:t>
    </dgm:pt>
    <dgm:pt modelId="{8053001D-8B04-4BB1-A79C-541643934316}">
      <dgm:prSet custT="1"/>
      <dgm:spPr/>
      <dgm:t>
        <a:bodyPr/>
        <a:lstStyle/>
        <a:p>
          <a:r>
            <a:rPr lang="en-US" altLang="en-US" sz="1600" dirty="0">
              <a:latin typeface="+mn-lt"/>
            </a:rPr>
            <a:t>Create Table</a:t>
          </a:r>
        </a:p>
      </dgm:t>
    </dgm:pt>
    <dgm:pt modelId="{FE0B3C58-103E-4E7D-B593-6B24B23E4ADA}" type="parTrans" cxnId="{54D62F83-0551-400C-A4E5-9B920A0BE587}">
      <dgm:prSet/>
      <dgm:spPr/>
      <dgm:t>
        <a:bodyPr/>
        <a:lstStyle/>
        <a:p>
          <a:endParaRPr lang="en-US"/>
        </a:p>
      </dgm:t>
    </dgm:pt>
    <dgm:pt modelId="{F89F63D2-ECAD-4C82-9783-DFB2C8B237EA}" type="sibTrans" cxnId="{54D62F83-0551-400C-A4E5-9B920A0BE587}">
      <dgm:prSet/>
      <dgm:spPr/>
      <dgm:t>
        <a:bodyPr/>
        <a:lstStyle/>
        <a:p>
          <a:endParaRPr lang="en-US"/>
        </a:p>
      </dgm:t>
    </dgm:pt>
    <dgm:pt modelId="{6231554B-0045-4980-8E4A-DCE182A0B491}">
      <dgm:prSet custT="1"/>
      <dgm:spPr/>
      <dgm:t>
        <a:bodyPr/>
        <a:lstStyle/>
        <a:p>
          <a:r>
            <a:rPr lang="en-US" altLang="en-US" sz="1600" dirty="0">
              <a:latin typeface="+mn-lt"/>
            </a:rPr>
            <a:t>Repeat with different Features</a:t>
          </a:r>
        </a:p>
      </dgm:t>
    </dgm:pt>
    <dgm:pt modelId="{14214B79-7165-4540-B710-C4C9D6E40957}" type="parTrans" cxnId="{9E531E87-B4FA-45CE-ADBE-09C395C9ADBC}">
      <dgm:prSet/>
      <dgm:spPr/>
      <dgm:t>
        <a:bodyPr/>
        <a:lstStyle/>
        <a:p>
          <a:endParaRPr lang="en-US"/>
        </a:p>
      </dgm:t>
    </dgm:pt>
    <dgm:pt modelId="{69463ADE-A426-4835-8BE8-DF6A58AB56A4}" type="sibTrans" cxnId="{9E531E87-B4FA-45CE-ADBE-09C395C9ADBC}">
      <dgm:prSet/>
      <dgm:spPr/>
      <dgm:t>
        <a:bodyPr/>
        <a:lstStyle/>
        <a:p>
          <a:endParaRPr lang="en-US"/>
        </a:p>
      </dgm:t>
    </dgm:pt>
    <dgm:pt modelId="{7C0A0E76-153B-41B6-BCA9-910E3487366B}">
      <dgm:prSet custT="1"/>
      <dgm:spPr/>
      <dgm:t>
        <a:bodyPr/>
        <a:lstStyle/>
        <a:p>
          <a:r>
            <a:rPr lang="en-US" altLang="en-US" sz="1600" dirty="0">
              <a:latin typeface="+mn-lt"/>
            </a:rPr>
            <a:t>Access </a:t>
          </a:r>
        </a:p>
      </dgm:t>
    </dgm:pt>
    <dgm:pt modelId="{A53FA6CD-0D28-4A20-8A1E-DA510A55374E}" type="parTrans" cxnId="{722BCBA4-457C-4674-8688-71AAF8C87EC5}">
      <dgm:prSet/>
      <dgm:spPr/>
      <dgm:t>
        <a:bodyPr/>
        <a:lstStyle/>
        <a:p>
          <a:endParaRPr lang="en-US"/>
        </a:p>
      </dgm:t>
    </dgm:pt>
    <dgm:pt modelId="{7546F8F6-3FAA-4E2A-86B3-793E9D262C5B}" type="sibTrans" cxnId="{722BCBA4-457C-4674-8688-71AAF8C87EC5}">
      <dgm:prSet/>
      <dgm:spPr/>
      <dgm:t>
        <a:bodyPr/>
        <a:lstStyle/>
        <a:p>
          <a:endParaRPr lang="en-US"/>
        </a:p>
      </dgm:t>
    </dgm:pt>
    <dgm:pt modelId="{1872F3D7-DFB8-4602-AB57-693C0FFAAA12}" type="pres">
      <dgm:prSet presAssocID="{A8BC8F08-8484-49DB-B8B1-37D2CB2DA5AF}" presName="Name0" presStyleCnt="0">
        <dgm:presLayoutVars>
          <dgm:dir/>
          <dgm:resizeHandles val="exact"/>
        </dgm:presLayoutVars>
      </dgm:prSet>
      <dgm:spPr/>
    </dgm:pt>
    <dgm:pt modelId="{1FA63300-A325-4582-9350-B35BFD745792}" type="pres">
      <dgm:prSet presAssocID="{568E8A72-ACA5-498F-B9E8-ADFF07ACA466}" presName="node" presStyleLbl="node1" presStyleIdx="0" presStyleCnt="7">
        <dgm:presLayoutVars>
          <dgm:bulletEnabled val="1"/>
        </dgm:presLayoutVars>
      </dgm:prSet>
      <dgm:spPr/>
    </dgm:pt>
    <dgm:pt modelId="{271BEC45-530F-4856-AC52-94F7719DC643}" type="pres">
      <dgm:prSet presAssocID="{496CAF8A-CC90-4E2D-B753-C7A9D0070BB9}" presName="sibTrans" presStyleLbl="sibTrans1D1" presStyleIdx="0" presStyleCnt="6"/>
      <dgm:spPr/>
    </dgm:pt>
    <dgm:pt modelId="{D360DAC6-790E-4457-9DA3-3902A45C7D17}" type="pres">
      <dgm:prSet presAssocID="{496CAF8A-CC90-4E2D-B753-C7A9D0070BB9}" presName="connectorText" presStyleLbl="sibTrans1D1" presStyleIdx="0" presStyleCnt="6"/>
      <dgm:spPr/>
    </dgm:pt>
    <dgm:pt modelId="{E03C1D1A-9BE5-4DC6-A739-06638870A455}" type="pres">
      <dgm:prSet presAssocID="{249F6FFD-F0CC-4660-8D64-CB145A7C6398}" presName="node" presStyleLbl="node1" presStyleIdx="1" presStyleCnt="7">
        <dgm:presLayoutVars>
          <dgm:bulletEnabled val="1"/>
        </dgm:presLayoutVars>
      </dgm:prSet>
      <dgm:spPr/>
    </dgm:pt>
    <dgm:pt modelId="{CEA41DA7-E0B5-497A-A7BA-F7A559D3E30B}" type="pres">
      <dgm:prSet presAssocID="{B541C031-F5D4-4BE8-9220-6BCF347CA830}" presName="sibTrans" presStyleLbl="sibTrans1D1" presStyleIdx="1" presStyleCnt="6"/>
      <dgm:spPr/>
    </dgm:pt>
    <dgm:pt modelId="{52C9427C-3659-47BF-A6B2-1D613EB94C38}" type="pres">
      <dgm:prSet presAssocID="{B541C031-F5D4-4BE8-9220-6BCF347CA830}" presName="connectorText" presStyleLbl="sibTrans1D1" presStyleIdx="1" presStyleCnt="6"/>
      <dgm:spPr/>
    </dgm:pt>
    <dgm:pt modelId="{C8E5D40A-27B2-4A7E-A4B0-E6F769B796BD}" type="pres">
      <dgm:prSet presAssocID="{4D0286F5-A463-4FD6-B71B-31DE55906C2C}" presName="node" presStyleLbl="node1" presStyleIdx="2" presStyleCnt="7">
        <dgm:presLayoutVars>
          <dgm:bulletEnabled val="1"/>
        </dgm:presLayoutVars>
      </dgm:prSet>
      <dgm:spPr/>
    </dgm:pt>
    <dgm:pt modelId="{30CD2DB5-BE18-4EC6-A415-E03F8B294A25}" type="pres">
      <dgm:prSet presAssocID="{2258AF41-33A2-40E6-87EE-C2CFCE1A7F4D}" presName="sibTrans" presStyleLbl="sibTrans1D1" presStyleIdx="2" presStyleCnt="6"/>
      <dgm:spPr/>
    </dgm:pt>
    <dgm:pt modelId="{1337DFF8-1039-47A8-AC0E-F21D4AD6DE26}" type="pres">
      <dgm:prSet presAssocID="{2258AF41-33A2-40E6-87EE-C2CFCE1A7F4D}" presName="connectorText" presStyleLbl="sibTrans1D1" presStyleIdx="2" presStyleCnt="6"/>
      <dgm:spPr/>
    </dgm:pt>
    <dgm:pt modelId="{A10FBE88-C53C-4AFA-BCE8-9A8D4FE7CB72}" type="pres">
      <dgm:prSet presAssocID="{80EC2026-3FE5-466D-B0CF-9D00791B7594}" presName="node" presStyleLbl="node1" presStyleIdx="3" presStyleCnt="7">
        <dgm:presLayoutVars>
          <dgm:bulletEnabled val="1"/>
        </dgm:presLayoutVars>
      </dgm:prSet>
      <dgm:spPr/>
    </dgm:pt>
    <dgm:pt modelId="{B21EF6A8-3356-42C4-B537-A907F0D55AB5}" type="pres">
      <dgm:prSet presAssocID="{27E7362B-ABC8-4FA3-9D31-87A905548924}" presName="sibTrans" presStyleLbl="sibTrans1D1" presStyleIdx="3" presStyleCnt="6"/>
      <dgm:spPr/>
    </dgm:pt>
    <dgm:pt modelId="{F018AF24-A57E-4FC2-A997-103AFAA44F7B}" type="pres">
      <dgm:prSet presAssocID="{27E7362B-ABC8-4FA3-9D31-87A905548924}" presName="connectorText" presStyleLbl="sibTrans1D1" presStyleIdx="3" presStyleCnt="6"/>
      <dgm:spPr/>
    </dgm:pt>
    <dgm:pt modelId="{AF9BFAAF-A44D-4728-83AE-65232AE0F370}" type="pres">
      <dgm:prSet presAssocID="{8053001D-8B04-4BB1-A79C-541643934316}" presName="node" presStyleLbl="node1" presStyleIdx="4" presStyleCnt="7">
        <dgm:presLayoutVars>
          <dgm:bulletEnabled val="1"/>
        </dgm:presLayoutVars>
      </dgm:prSet>
      <dgm:spPr/>
    </dgm:pt>
    <dgm:pt modelId="{4B3A5E2E-346F-4852-83C3-49F9DA713BF8}" type="pres">
      <dgm:prSet presAssocID="{F89F63D2-ECAD-4C82-9783-DFB2C8B237EA}" presName="sibTrans" presStyleLbl="sibTrans1D1" presStyleIdx="4" presStyleCnt="6"/>
      <dgm:spPr/>
    </dgm:pt>
    <dgm:pt modelId="{ADBE892C-73FE-4F78-ABE7-80F2040C2974}" type="pres">
      <dgm:prSet presAssocID="{F89F63D2-ECAD-4C82-9783-DFB2C8B237EA}" presName="connectorText" presStyleLbl="sibTrans1D1" presStyleIdx="4" presStyleCnt="6"/>
      <dgm:spPr/>
    </dgm:pt>
    <dgm:pt modelId="{E4EA124C-81D2-4955-B610-2DED6D6FC264}" type="pres">
      <dgm:prSet presAssocID="{7C0A0E76-153B-41B6-BCA9-910E3487366B}" presName="node" presStyleLbl="node1" presStyleIdx="5" presStyleCnt="7">
        <dgm:presLayoutVars>
          <dgm:bulletEnabled val="1"/>
        </dgm:presLayoutVars>
      </dgm:prSet>
      <dgm:spPr/>
    </dgm:pt>
    <dgm:pt modelId="{6FCCF53C-4C4F-4721-A8E0-9835E746A4EE}" type="pres">
      <dgm:prSet presAssocID="{7546F8F6-3FAA-4E2A-86B3-793E9D262C5B}" presName="sibTrans" presStyleLbl="sibTrans1D1" presStyleIdx="5" presStyleCnt="6"/>
      <dgm:spPr/>
    </dgm:pt>
    <dgm:pt modelId="{D4AC7B1B-E22E-4197-98A6-0A1909811AA2}" type="pres">
      <dgm:prSet presAssocID="{7546F8F6-3FAA-4E2A-86B3-793E9D262C5B}" presName="connectorText" presStyleLbl="sibTrans1D1" presStyleIdx="5" presStyleCnt="6"/>
      <dgm:spPr/>
    </dgm:pt>
    <dgm:pt modelId="{38A1301B-ECEF-431D-9247-FAB6DB5FA79A}" type="pres">
      <dgm:prSet presAssocID="{6231554B-0045-4980-8E4A-DCE182A0B491}" presName="node" presStyleLbl="node1" presStyleIdx="6" presStyleCnt="7">
        <dgm:presLayoutVars>
          <dgm:bulletEnabled val="1"/>
        </dgm:presLayoutVars>
      </dgm:prSet>
      <dgm:spPr/>
    </dgm:pt>
  </dgm:ptLst>
  <dgm:cxnLst>
    <dgm:cxn modelId="{58D52102-0FC7-41DE-AA21-605429D255B0}" type="presOf" srcId="{7546F8F6-3FAA-4E2A-86B3-793E9D262C5B}" destId="{D4AC7B1B-E22E-4197-98A6-0A1909811AA2}" srcOrd="1" destOrd="0" presId="urn:microsoft.com/office/officeart/2005/8/layout/bProcess3"/>
    <dgm:cxn modelId="{E26DEF0A-8703-4745-BADC-C15D50D3E7DB}" srcId="{A8BC8F08-8484-49DB-B8B1-37D2CB2DA5AF}" destId="{80EC2026-3FE5-466D-B0CF-9D00791B7594}" srcOrd="3" destOrd="0" parTransId="{436E50C8-068B-49B5-9EFE-F17720CF4E6E}" sibTransId="{27E7362B-ABC8-4FA3-9D31-87A905548924}"/>
    <dgm:cxn modelId="{5EAC4F30-A8EB-4ABE-87F0-6817F829D86F}" type="presOf" srcId="{496CAF8A-CC90-4E2D-B753-C7A9D0070BB9}" destId="{271BEC45-530F-4856-AC52-94F7719DC643}" srcOrd="0" destOrd="0" presId="urn:microsoft.com/office/officeart/2005/8/layout/bProcess3"/>
    <dgm:cxn modelId="{865CEE33-AD52-419C-B526-23A8F8CDB162}" type="presOf" srcId="{6231554B-0045-4980-8E4A-DCE182A0B491}" destId="{38A1301B-ECEF-431D-9247-FAB6DB5FA79A}" srcOrd="0" destOrd="0" presId="urn:microsoft.com/office/officeart/2005/8/layout/bProcess3"/>
    <dgm:cxn modelId="{57996F3A-674E-4DF2-B9AB-10FFA755B31D}" type="presOf" srcId="{496CAF8A-CC90-4E2D-B753-C7A9D0070BB9}" destId="{D360DAC6-790E-4457-9DA3-3902A45C7D17}" srcOrd="1" destOrd="0" presId="urn:microsoft.com/office/officeart/2005/8/layout/bProcess3"/>
    <dgm:cxn modelId="{D8A74E42-861C-4768-9FAE-3DA0998EF125}" type="presOf" srcId="{27E7362B-ABC8-4FA3-9D31-87A905548924}" destId="{F018AF24-A57E-4FC2-A997-103AFAA44F7B}" srcOrd="1" destOrd="0" presId="urn:microsoft.com/office/officeart/2005/8/layout/bProcess3"/>
    <dgm:cxn modelId="{5E1E5668-BEA1-4C14-A18A-D4325DD64122}" type="presOf" srcId="{B541C031-F5D4-4BE8-9220-6BCF347CA830}" destId="{52C9427C-3659-47BF-A6B2-1D613EB94C38}" srcOrd="1" destOrd="0" presId="urn:microsoft.com/office/officeart/2005/8/layout/bProcess3"/>
    <dgm:cxn modelId="{C3524449-BC60-4ED0-BD18-B17F71D4263B}" type="presOf" srcId="{B541C031-F5D4-4BE8-9220-6BCF347CA830}" destId="{CEA41DA7-E0B5-497A-A7BA-F7A559D3E30B}" srcOrd="0" destOrd="0" presId="urn:microsoft.com/office/officeart/2005/8/layout/bProcess3"/>
    <dgm:cxn modelId="{8C4C4C51-A8E0-469E-A741-5E79767768C0}" type="presOf" srcId="{8053001D-8B04-4BB1-A79C-541643934316}" destId="{AF9BFAAF-A44D-4728-83AE-65232AE0F370}" srcOrd="0" destOrd="0" presId="urn:microsoft.com/office/officeart/2005/8/layout/bProcess3"/>
    <dgm:cxn modelId="{DB7DF755-8102-4487-8FE7-657908F9A2F9}" srcId="{A8BC8F08-8484-49DB-B8B1-37D2CB2DA5AF}" destId="{568E8A72-ACA5-498F-B9E8-ADFF07ACA466}" srcOrd="0" destOrd="0" parTransId="{E9A876FD-01D2-4BA1-A298-8EF5E7CFC11E}" sibTransId="{496CAF8A-CC90-4E2D-B753-C7A9D0070BB9}"/>
    <dgm:cxn modelId="{EA93D25A-F0C0-4CE8-9FDD-B18B4BA0F54B}" type="presOf" srcId="{7546F8F6-3FAA-4E2A-86B3-793E9D262C5B}" destId="{6FCCF53C-4C4F-4721-A8E0-9835E746A4EE}" srcOrd="0" destOrd="0" presId="urn:microsoft.com/office/officeart/2005/8/layout/bProcess3"/>
    <dgm:cxn modelId="{09C4C47F-972E-4E14-BC3A-B5F80004DBCA}" type="presOf" srcId="{A8BC8F08-8484-49DB-B8B1-37D2CB2DA5AF}" destId="{1872F3D7-DFB8-4602-AB57-693C0FFAAA12}" srcOrd="0" destOrd="0" presId="urn:microsoft.com/office/officeart/2005/8/layout/bProcess3"/>
    <dgm:cxn modelId="{54D62F83-0551-400C-A4E5-9B920A0BE587}" srcId="{A8BC8F08-8484-49DB-B8B1-37D2CB2DA5AF}" destId="{8053001D-8B04-4BB1-A79C-541643934316}" srcOrd="4" destOrd="0" parTransId="{FE0B3C58-103E-4E7D-B593-6B24B23E4ADA}" sibTransId="{F89F63D2-ECAD-4C82-9783-DFB2C8B237EA}"/>
    <dgm:cxn modelId="{9E531E87-B4FA-45CE-ADBE-09C395C9ADBC}" srcId="{A8BC8F08-8484-49DB-B8B1-37D2CB2DA5AF}" destId="{6231554B-0045-4980-8E4A-DCE182A0B491}" srcOrd="6" destOrd="0" parTransId="{14214B79-7165-4540-B710-C4C9D6E40957}" sibTransId="{69463ADE-A426-4835-8BE8-DF6A58AB56A4}"/>
    <dgm:cxn modelId="{65F22191-61D6-4892-8DE5-26E3BAEC2D14}" srcId="{A8BC8F08-8484-49DB-B8B1-37D2CB2DA5AF}" destId="{4D0286F5-A463-4FD6-B71B-31DE55906C2C}" srcOrd="2" destOrd="0" parTransId="{726E3F83-2460-4B00-B511-536D8350F1A1}" sibTransId="{2258AF41-33A2-40E6-87EE-C2CFCE1A7F4D}"/>
    <dgm:cxn modelId="{0785B194-8FE8-44BD-815D-B64CEA8E4C8A}" type="presOf" srcId="{2258AF41-33A2-40E6-87EE-C2CFCE1A7F4D}" destId="{30CD2DB5-BE18-4EC6-A415-E03F8B294A25}" srcOrd="0" destOrd="0" presId="urn:microsoft.com/office/officeart/2005/8/layout/bProcess3"/>
    <dgm:cxn modelId="{722BCBA4-457C-4674-8688-71AAF8C87EC5}" srcId="{A8BC8F08-8484-49DB-B8B1-37D2CB2DA5AF}" destId="{7C0A0E76-153B-41B6-BCA9-910E3487366B}" srcOrd="5" destOrd="0" parTransId="{A53FA6CD-0D28-4A20-8A1E-DA510A55374E}" sibTransId="{7546F8F6-3FAA-4E2A-86B3-793E9D262C5B}"/>
    <dgm:cxn modelId="{69EEF6AF-28FB-4ACE-B9FE-8E6041039B4C}" type="presOf" srcId="{2258AF41-33A2-40E6-87EE-C2CFCE1A7F4D}" destId="{1337DFF8-1039-47A8-AC0E-F21D4AD6DE26}" srcOrd="1" destOrd="0" presId="urn:microsoft.com/office/officeart/2005/8/layout/bProcess3"/>
    <dgm:cxn modelId="{37E65FB2-CF2B-48B2-8D4C-ED90A4599AD1}" type="presOf" srcId="{27E7362B-ABC8-4FA3-9D31-87A905548924}" destId="{B21EF6A8-3356-42C4-B537-A907F0D55AB5}" srcOrd="0" destOrd="0" presId="urn:microsoft.com/office/officeart/2005/8/layout/bProcess3"/>
    <dgm:cxn modelId="{436B4DB9-E200-40D3-9518-5C4292107741}" type="presOf" srcId="{F89F63D2-ECAD-4C82-9783-DFB2C8B237EA}" destId="{ADBE892C-73FE-4F78-ABE7-80F2040C2974}" srcOrd="1" destOrd="0" presId="urn:microsoft.com/office/officeart/2005/8/layout/bProcess3"/>
    <dgm:cxn modelId="{1D2CEDD1-3538-4818-8963-6C48ED4E4282}" type="presOf" srcId="{568E8A72-ACA5-498F-B9E8-ADFF07ACA466}" destId="{1FA63300-A325-4582-9350-B35BFD745792}" srcOrd="0" destOrd="0" presId="urn:microsoft.com/office/officeart/2005/8/layout/bProcess3"/>
    <dgm:cxn modelId="{FE02B3D3-CD82-437E-B0BF-13F98A391AA7}" type="presOf" srcId="{7C0A0E76-153B-41B6-BCA9-910E3487366B}" destId="{E4EA124C-81D2-4955-B610-2DED6D6FC264}" srcOrd="0" destOrd="0" presId="urn:microsoft.com/office/officeart/2005/8/layout/bProcess3"/>
    <dgm:cxn modelId="{D4F6F7DB-A562-4A49-9651-AD634CA95585}" srcId="{A8BC8F08-8484-49DB-B8B1-37D2CB2DA5AF}" destId="{249F6FFD-F0CC-4660-8D64-CB145A7C6398}" srcOrd="1" destOrd="0" parTransId="{B255FBA3-D1C7-4BB3-A3DA-A5AF52B3AAF6}" sibTransId="{B541C031-F5D4-4BE8-9220-6BCF347CA830}"/>
    <dgm:cxn modelId="{F8F5C4DC-6F27-461C-A5B7-9A675571A108}" type="presOf" srcId="{80EC2026-3FE5-466D-B0CF-9D00791B7594}" destId="{A10FBE88-C53C-4AFA-BCE8-9A8D4FE7CB72}" srcOrd="0" destOrd="0" presId="urn:microsoft.com/office/officeart/2005/8/layout/bProcess3"/>
    <dgm:cxn modelId="{50613DE3-ED67-429D-8F19-8E29A779144F}" type="presOf" srcId="{4D0286F5-A463-4FD6-B71B-31DE55906C2C}" destId="{C8E5D40A-27B2-4A7E-A4B0-E6F769B796BD}" srcOrd="0" destOrd="0" presId="urn:microsoft.com/office/officeart/2005/8/layout/bProcess3"/>
    <dgm:cxn modelId="{881D4FE5-57DF-454B-9182-BD2D043DF208}" type="presOf" srcId="{F89F63D2-ECAD-4C82-9783-DFB2C8B237EA}" destId="{4B3A5E2E-346F-4852-83C3-49F9DA713BF8}" srcOrd="0" destOrd="0" presId="urn:microsoft.com/office/officeart/2005/8/layout/bProcess3"/>
    <dgm:cxn modelId="{3D75D9E8-1DCC-4E85-BF12-F79306406997}" type="presOf" srcId="{249F6FFD-F0CC-4660-8D64-CB145A7C6398}" destId="{E03C1D1A-9BE5-4DC6-A739-06638870A455}" srcOrd="0" destOrd="0" presId="urn:microsoft.com/office/officeart/2005/8/layout/bProcess3"/>
    <dgm:cxn modelId="{E7672EB0-5286-4F4D-A929-2754D965801F}" type="presParOf" srcId="{1872F3D7-DFB8-4602-AB57-693C0FFAAA12}" destId="{1FA63300-A325-4582-9350-B35BFD745792}" srcOrd="0" destOrd="0" presId="urn:microsoft.com/office/officeart/2005/8/layout/bProcess3"/>
    <dgm:cxn modelId="{B65A63F2-FBA1-4FF7-AD54-4109447BCA6B}" type="presParOf" srcId="{1872F3D7-DFB8-4602-AB57-693C0FFAAA12}" destId="{271BEC45-530F-4856-AC52-94F7719DC643}" srcOrd="1" destOrd="0" presId="urn:microsoft.com/office/officeart/2005/8/layout/bProcess3"/>
    <dgm:cxn modelId="{13B0E69C-94F8-4278-A45A-63791537B225}" type="presParOf" srcId="{271BEC45-530F-4856-AC52-94F7719DC643}" destId="{D360DAC6-790E-4457-9DA3-3902A45C7D17}" srcOrd="0" destOrd="0" presId="urn:microsoft.com/office/officeart/2005/8/layout/bProcess3"/>
    <dgm:cxn modelId="{5E21751E-0715-4A6B-ABF5-99C76D1A324B}" type="presParOf" srcId="{1872F3D7-DFB8-4602-AB57-693C0FFAAA12}" destId="{E03C1D1A-9BE5-4DC6-A739-06638870A455}" srcOrd="2" destOrd="0" presId="urn:microsoft.com/office/officeart/2005/8/layout/bProcess3"/>
    <dgm:cxn modelId="{F147344B-8F44-4B90-A21D-8E22B2843E3B}" type="presParOf" srcId="{1872F3D7-DFB8-4602-AB57-693C0FFAAA12}" destId="{CEA41DA7-E0B5-497A-A7BA-F7A559D3E30B}" srcOrd="3" destOrd="0" presId="urn:microsoft.com/office/officeart/2005/8/layout/bProcess3"/>
    <dgm:cxn modelId="{E6267B92-15A4-4F1A-921C-DC6B61664EA7}" type="presParOf" srcId="{CEA41DA7-E0B5-497A-A7BA-F7A559D3E30B}" destId="{52C9427C-3659-47BF-A6B2-1D613EB94C38}" srcOrd="0" destOrd="0" presId="urn:microsoft.com/office/officeart/2005/8/layout/bProcess3"/>
    <dgm:cxn modelId="{7C58828C-A85E-45C4-8273-B75B7ED93949}" type="presParOf" srcId="{1872F3D7-DFB8-4602-AB57-693C0FFAAA12}" destId="{C8E5D40A-27B2-4A7E-A4B0-E6F769B796BD}" srcOrd="4" destOrd="0" presId="urn:microsoft.com/office/officeart/2005/8/layout/bProcess3"/>
    <dgm:cxn modelId="{94229D46-53B8-4901-848B-246E598B0206}" type="presParOf" srcId="{1872F3D7-DFB8-4602-AB57-693C0FFAAA12}" destId="{30CD2DB5-BE18-4EC6-A415-E03F8B294A25}" srcOrd="5" destOrd="0" presId="urn:microsoft.com/office/officeart/2005/8/layout/bProcess3"/>
    <dgm:cxn modelId="{5AAA2656-6BEA-4CAB-ACEC-3EFBE14E7491}" type="presParOf" srcId="{30CD2DB5-BE18-4EC6-A415-E03F8B294A25}" destId="{1337DFF8-1039-47A8-AC0E-F21D4AD6DE26}" srcOrd="0" destOrd="0" presId="urn:microsoft.com/office/officeart/2005/8/layout/bProcess3"/>
    <dgm:cxn modelId="{B476C656-89C3-4A73-BCA8-CBE77A260AB4}" type="presParOf" srcId="{1872F3D7-DFB8-4602-AB57-693C0FFAAA12}" destId="{A10FBE88-C53C-4AFA-BCE8-9A8D4FE7CB72}" srcOrd="6" destOrd="0" presId="urn:microsoft.com/office/officeart/2005/8/layout/bProcess3"/>
    <dgm:cxn modelId="{5E1E8C78-556F-46C6-9F9D-B80CE2DB7B67}" type="presParOf" srcId="{1872F3D7-DFB8-4602-AB57-693C0FFAAA12}" destId="{B21EF6A8-3356-42C4-B537-A907F0D55AB5}" srcOrd="7" destOrd="0" presId="urn:microsoft.com/office/officeart/2005/8/layout/bProcess3"/>
    <dgm:cxn modelId="{1906F186-5371-4677-B4DA-237312FCB499}" type="presParOf" srcId="{B21EF6A8-3356-42C4-B537-A907F0D55AB5}" destId="{F018AF24-A57E-4FC2-A997-103AFAA44F7B}" srcOrd="0" destOrd="0" presId="urn:microsoft.com/office/officeart/2005/8/layout/bProcess3"/>
    <dgm:cxn modelId="{41A54E38-8BE0-4151-925E-35B8B196EA08}" type="presParOf" srcId="{1872F3D7-DFB8-4602-AB57-693C0FFAAA12}" destId="{AF9BFAAF-A44D-4728-83AE-65232AE0F370}" srcOrd="8" destOrd="0" presId="urn:microsoft.com/office/officeart/2005/8/layout/bProcess3"/>
    <dgm:cxn modelId="{6A133C1F-90DD-441A-AA91-E776A56D6AC5}" type="presParOf" srcId="{1872F3D7-DFB8-4602-AB57-693C0FFAAA12}" destId="{4B3A5E2E-346F-4852-83C3-49F9DA713BF8}" srcOrd="9" destOrd="0" presId="urn:microsoft.com/office/officeart/2005/8/layout/bProcess3"/>
    <dgm:cxn modelId="{0CF8526C-B7AE-46F0-976C-A02403854348}" type="presParOf" srcId="{4B3A5E2E-346F-4852-83C3-49F9DA713BF8}" destId="{ADBE892C-73FE-4F78-ABE7-80F2040C2974}" srcOrd="0" destOrd="0" presId="urn:microsoft.com/office/officeart/2005/8/layout/bProcess3"/>
    <dgm:cxn modelId="{242F4258-B5E6-45B1-8D9E-FA73E361CFCA}" type="presParOf" srcId="{1872F3D7-DFB8-4602-AB57-693C0FFAAA12}" destId="{E4EA124C-81D2-4955-B610-2DED6D6FC264}" srcOrd="10" destOrd="0" presId="urn:microsoft.com/office/officeart/2005/8/layout/bProcess3"/>
    <dgm:cxn modelId="{A19D85F8-D123-4454-B480-E9D506E18FEF}" type="presParOf" srcId="{1872F3D7-DFB8-4602-AB57-693C0FFAAA12}" destId="{6FCCF53C-4C4F-4721-A8E0-9835E746A4EE}" srcOrd="11" destOrd="0" presId="urn:microsoft.com/office/officeart/2005/8/layout/bProcess3"/>
    <dgm:cxn modelId="{458ACF4D-84CE-4D09-91E5-3E80D3EAC739}" type="presParOf" srcId="{6FCCF53C-4C4F-4721-A8E0-9835E746A4EE}" destId="{D4AC7B1B-E22E-4197-98A6-0A1909811AA2}" srcOrd="0" destOrd="0" presId="urn:microsoft.com/office/officeart/2005/8/layout/bProcess3"/>
    <dgm:cxn modelId="{8CA8CAC1-2A9F-4898-8043-C9DEA671FD98}" type="presParOf" srcId="{1872F3D7-DFB8-4602-AB57-693C0FFAAA12}" destId="{38A1301B-ECEF-431D-9247-FAB6DB5FA79A}" srcOrd="12" destOrd="0" presId="urn:microsoft.com/office/officeart/2005/8/layout/bProcess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152971-628C-4C32-B39D-EA51DED6339E}" type="doc">
      <dgm:prSet loTypeId="urn:microsoft.com/office/officeart/2005/8/layout/equation2" loCatId="process" qsTypeId="urn:microsoft.com/office/officeart/2005/8/quickstyle/simple5" qsCatId="simple" csTypeId="urn:microsoft.com/office/officeart/2005/8/colors/colorful1" csCatId="colorful" phldr="1"/>
      <dgm:spPr/>
      <dgm:t>
        <a:bodyPr/>
        <a:lstStyle/>
        <a:p>
          <a:endParaRPr lang="en-US"/>
        </a:p>
      </dgm:t>
    </dgm:pt>
    <dgm:pt modelId="{5DF503D8-AC90-47F0-A82E-60BECCAD6055}">
      <dgm:prSet custT="1"/>
      <dgm:spPr/>
      <dgm:t>
        <a:bodyPr/>
        <a:lstStyle/>
        <a:p>
          <a:r>
            <a:rPr lang="en-US" sz="1400" dirty="0">
              <a:latin typeface="+mj-lt"/>
            </a:rPr>
            <a:t>The MSE shows that our data values are dispersed closely to its mean, meaning low error rate and our R2 shows a high positive correlation. </a:t>
          </a:r>
        </a:p>
      </dgm:t>
    </dgm:pt>
    <dgm:pt modelId="{E6CC35D3-DD22-4285-8481-4FD6865CBBC7}" type="parTrans" cxnId="{F2311B48-DF2F-4009-B615-5FAB9DEA4A4B}">
      <dgm:prSet/>
      <dgm:spPr/>
      <dgm:t>
        <a:bodyPr/>
        <a:lstStyle/>
        <a:p>
          <a:endParaRPr lang="en-US"/>
        </a:p>
      </dgm:t>
    </dgm:pt>
    <dgm:pt modelId="{B488AA82-D670-4990-9DFD-B9A1CE0559D3}" type="sibTrans" cxnId="{F2311B48-DF2F-4009-B615-5FAB9DEA4A4B}">
      <dgm:prSet/>
      <dgm:spPr/>
      <dgm:t>
        <a:bodyPr/>
        <a:lstStyle/>
        <a:p>
          <a:endParaRPr lang="en-US" dirty="0"/>
        </a:p>
      </dgm:t>
    </dgm:pt>
    <dgm:pt modelId="{72076470-DC14-447C-928E-BA0F7B0FB293}" type="pres">
      <dgm:prSet presAssocID="{FF152971-628C-4C32-B39D-EA51DED6339E}" presName="Name0" presStyleCnt="0">
        <dgm:presLayoutVars>
          <dgm:dir/>
          <dgm:resizeHandles val="exact"/>
        </dgm:presLayoutVars>
      </dgm:prSet>
      <dgm:spPr/>
    </dgm:pt>
    <dgm:pt modelId="{480E743E-48A3-40DE-BEC2-6CEFE7DFA843}" type="pres">
      <dgm:prSet presAssocID="{FF152971-628C-4C32-B39D-EA51DED6339E}" presName="vNodes" presStyleCnt="0"/>
      <dgm:spPr/>
    </dgm:pt>
    <dgm:pt modelId="{2964F6CA-0DD3-40AA-BFD2-265A467D02B5}" type="pres">
      <dgm:prSet presAssocID="{FF152971-628C-4C32-B39D-EA51DED6339E}" presName="lastNode" presStyleLbl="node1" presStyleIdx="0" presStyleCnt="1" custLinFactNeighborX="-9493" custLinFactNeighborY="-44345">
        <dgm:presLayoutVars>
          <dgm:bulletEnabled val="1"/>
        </dgm:presLayoutVars>
      </dgm:prSet>
      <dgm:spPr/>
    </dgm:pt>
  </dgm:ptLst>
  <dgm:cxnLst>
    <dgm:cxn modelId="{F2311B48-DF2F-4009-B615-5FAB9DEA4A4B}" srcId="{FF152971-628C-4C32-B39D-EA51DED6339E}" destId="{5DF503D8-AC90-47F0-A82E-60BECCAD6055}" srcOrd="0" destOrd="0" parTransId="{E6CC35D3-DD22-4285-8481-4FD6865CBBC7}" sibTransId="{B488AA82-D670-4990-9DFD-B9A1CE0559D3}"/>
    <dgm:cxn modelId="{B219B6E7-2AA0-4F28-8B77-35882E578679}" type="presOf" srcId="{5DF503D8-AC90-47F0-A82E-60BECCAD6055}" destId="{2964F6CA-0DD3-40AA-BFD2-265A467D02B5}" srcOrd="0" destOrd="0" presId="urn:microsoft.com/office/officeart/2005/8/layout/equation2"/>
    <dgm:cxn modelId="{74A6BEF1-092F-4DD6-8A9C-6583CBDB9377}" type="presOf" srcId="{FF152971-628C-4C32-B39D-EA51DED6339E}" destId="{72076470-DC14-447C-928E-BA0F7B0FB293}" srcOrd="0" destOrd="0" presId="urn:microsoft.com/office/officeart/2005/8/layout/equation2"/>
    <dgm:cxn modelId="{1BA1A7C7-BE79-4CF5-9576-FED6C33B41B4}" type="presParOf" srcId="{72076470-DC14-447C-928E-BA0F7B0FB293}" destId="{480E743E-48A3-40DE-BEC2-6CEFE7DFA843}" srcOrd="0" destOrd="0" presId="urn:microsoft.com/office/officeart/2005/8/layout/equation2"/>
    <dgm:cxn modelId="{E91481F4-0396-4EED-9700-F66DD65A1D0F}" type="presParOf" srcId="{72076470-DC14-447C-928E-BA0F7B0FB293}" destId="{2964F6CA-0DD3-40AA-BFD2-265A467D02B5}" srcOrd="1" destOrd="0" presId="urn:microsoft.com/office/officeart/2005/8/layout/equation2"/>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FF152971-628C-4C32-B39D-EA51DED6339E}" type="doc">
      <dgm:prSet loTypeId="urn:microsoft.com/office/officeart/2005/8/layout/equation2" loCatId="process" qsTypeId="urn:microsoft.com/office/officeart/2005/8/quickstyle/simple5" qsCatId="simple" csTypeId="urn:microsoft.com/office/officeart/2005/8/colors/colorful1" csCatId="colorful" phldr="1"/>
      <dgm:spPr/>
      <dgm:t>
        <a:bodyPr/>
        <a:lstStyle/>
        <a:p>
          <a:endParaRPr lang="en-US"/>
        </a:p>
      </dgm:t>
    </dgm:pt>
    <dgm:pt modelId="{5DF503D8-AC90-47F0-A82E-60BECCAD6055}">
      <dgm:prSet custT="1"/>
      <dgm:spPr/>
      <dgm:t>
        <a:bodyPr/>
        <a:lstStyle/>
        <a:p>
          <a:r>
            <a:rPr lang="en-US" sz="1400" dirty="0">
              <a:latin typeface="+mj-lt"/>
            </a:rPr>
            <a:t>The MSE shows that our data values are dispersed midway between that of Model 1 and Model 2 relative to its mean, and our R2 shows a positive correlation midway between that of  Model 1 and Model 2. </a:t>
          </a:r>
        </a:p>
      </dgm:t>
    </dgm:pt>
    <dgm:pt modelId="{E6CC35D3-DD22-4285-8481-4FD6865CBBC7}" type="parTrans" cxnId="{F2311B48-DF2F-4009-B615-5FAB9DEA4A4B}">
      <dgm:prSet/>
      <dgm:spPr/>
      <dgm:t>
        <a:bodyPr/>
        <a:lstStyle/>
        <a:p>
          <a:endParaRPr lang="en-US"/>
        </a:p>
      </dgm:t>
    </dgm:pt>
    <dgm:pt modelId="{B488AA82-D670-4990-9DFD-B9A1CE0559D3}" type="sibTrans" cxnId="{F2311B48-DF2F-4009-B615-5FAB9DEA4A4B}">
      <dgm:prSet/>
      <dgm:spPr/>
      <dgm:t>
        <a:bodyPr/>
        <a:lstStyle/>
        <a:p>
          <a:endParaRPr lang="en-US" dirty="0"/>
        </a:p>
      </dgm:t>
    </dgm:pt>
    <dgm:pt modelId="{72076470-DC14-447C-928E-BA0F7B0FB293}" type="pres">
      <dgm:prSet presAssocID="{FF152971-628C-4C32-B39D-EA51DED6339E}" presName="Name0" presStyleCnt="0">
        <dgm:presLayoutVars>
          <dgm:dir/>
          <dgm:resizeHandles val="exact"/>
        </dgm:presLayoutVars>
      </dgm:prSet>
      <dgm:spPr/>
    </dgm:pt>
    <dgm:pt modelId="{480E743E-48A3-40DE-BEC2-6CEFE7DFA843}" type="pres">
      <dgm:prSet presAssocID="{FF152971-628C-4C32-B39D-EA51DED6339E}" presName="vNodes" presStyleCnt="0"/>
      <dgm:spPr/>
    </dgm:pt>
    <dgm:pt modelId="{2964F6CA-0DD3-40AA-BFD2-265A467D02B5}" type="pres">
      <dgm:prSet presAssocID="{FF152971-628C-4C32-B39D-EA51DED6339E}" presName="lastNode" presStyleLbl="node1" presStyleIdx="0" presStyleCnt="1" custLinFactNeighborX="1627" custLinFactNeighborY="886">
        <dgm:presLayoutVars>
          <dgm:bulletEnabled val="1"/>
        </dgm:presLayoutVars>
      </dgm:prSet>
      <dgm:spPr/>
    </dgm:pt>
  </dgm:ptLst>
  <dgm:cxnLst>
    <dgm:cxn modelId="{1DD49A0E-93A6-4992-AC9D-22AC94EC30F9}" type="presOf" srcId="{FF152971-628C-4C32-B39D-EA51DED6339E}" destId="{72076470-DC14-447C-928E-BA0F7B0FB293}" srcOrd="0" destOrd="0" presId="urn:microsoft.com/office/officeart/2005/8/layout/equation2"/>
    <dgm:cxn modelId="{F2311B48-DF2F-4009-B615-5FAB9DEA4A4B}" srcId="{FF152971-628C-4C32-B39D-EA51DED6339E}" destId="{5DF503D8-AC90-47F0-A82E-60BECCAD6055}" srcOrd="0" destOrd="0" parTransId="{E6CC35D3-DD22-4285-8481-4FD6865CBBC7}" sibTransId="{B488AA82-D670-4990-9DFD-B9A1CE0559D3}"/>
    <dgm:cxn modelId="{E20CC2AD-E87E-4B19-A438-E563C4FD572A}" type="presOf" srcId="{5DF503D8-AC90-47F0-A82E-60BECCAD6055}" destId="{2964F6CA-0DD3-40AA-BFD2-265A467D02B5}" srcOrd="0" destOrd="0" presId="urn:microsoft.com/office/officeart/2005/8/layout/equation2"/>
    <dgm:cxn modelId="{78BC458F-1773-4D8A-A6E7-42E7FB84057C}" type="presParOf" srcId="{72076470-DC14-447C-928E-BA0F7B0FB293}" destId="{480E743E-48A3-40DE-BEC2-6CEFE7DFA843}" srcOrd="0" destOrd="0" presId="urn:microsoft.com/office/officeart/2005/8/layout/equation2"/>
    <dgm:cxn modelId="{97E3625F-0C23-4ECB-A638-33DE6AC33642}" type="presParOf" srcId="{72076470-DC14-447C-928E-BA0F7B0FB293}" destId="{2964F6CA-0DD3-40AA-BFD2-265A467D02B5}" srcOrd="1" destOrd="0" presId="urn:microsoft.com/office/officeart/2005/8/layout/equation2"/>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FF152971-628C-4C32-B39D-EA51DED6339E}" type="doc">
      <dgm:prSet loTypeId="urn:microsoft.com/office/officeart/2005/8/layout/equation2" loCatId="process" qsTypeId="urn:microsoft.com/office/officeart/2005/8/quickstyle/simple5" qsCatId="simple" csTypeId="urn:microsoft.com/office/officeart/2005/8/colors/colorful1" csCatId="colorful" phldr="1"/>
      <dgm:spPr/>
      <dgm:t>
        <a:bodyPr/>
        <a:lstStyle/>
        <a:p>
          <a:endParaRPr lang="en-US"/>
        </a:p>
      </dgm:t>
    </dgm:pt>
    <dgm:pt modelId="{5DF503D8-AC90-47F0-A82E-60BECCAD6055}">
      <dgm:prSet custT="1"/>
      <dgm:spPr/>
      <dgm:t>
        <a:bodyPr/>
        <a:lstStyle/>
        <a:p>
          <a:r>
            <a:rPr lang="en-US" sz="1400" dirty="0">
              <a:latin typeface="+mj-lt"/>
            </a:rPr>
            <a:t>As we reduce the # of features, we see the error rate continue to increase and our R2 correlation decrease.  </a:t>
          </a:r>
        </a:p>
      </dgm:t>
    </dgm:pt>
    <dgm:pt modelId="{E6CC35D3-DD22-4285-8481-4FD6865CBBC7}" type="parTrans" cxnId="{F2311B48-DF2F-4009-B615-5FAB9DEA4A4B}">
      <dgm:prSet/>
      <dgm:spPr/>
      <dgm:t>
        <a:bodyPr/>
        <a:lstStyle/>
        <a:p>
          <a:endParaRPr lang="en-US"/>
        </a:p>
      </dgm:t>
    </dgm:pt>
    <dgm:pt modelId="{B488AA82-D670-4990-9DFD-B9A1CE0559D3}" type="sibTrans" cxnId="{F2311B48-DF2F-4009-B615-5FAB9DEA4A4B}">
      <dgm:prSet/>
      <dgm:spPr/>
      <dgm:t>
        <a:bodyPr/>
        <a:lstStyle/>
        <a:p>
          <a:endParaRPr lang="en-US" dirty="0"/>
        </a:p>
      </dgm:t>
    </dgm:pt>
    <dgm:pt modelId="{72076470-DC14-447C-928E-BA0F7B0FB293}" type="pres">
      <dgm:prSet presAssocID="{FF152971-628C-4C32-B39D-EA51DED6339E}" presName="Name0" presStyleCnt="0">
        <dgm:presLayoutVars>
          <dgm:dir/>
          <dgm:resizeHandles val="exact"/>
        </dgm:presLayoutVars>
      </dgm:prSet>
      <dgm:spPr/>
    </dgm:pt>
    <dgm:pt modelId="{480E743E-48A3-40DE-BEC2-6CEFE7DFA843}" type="pres">
      <dgm:prSet presAssocID="{FF152971-628C-4C32-B39D-EA51DED6339E}" presName="vNodes" presStyleCnt="0"/>
      <dgm:spPr/>
    </dgm:pt>
    <dgm:pt modelId="{2964F6CA-0DD3-40AA-BFD2-265A467D02B5}" type="pres">
      <dgm:prSet presAssocID="{FF152971-628C-4C32-B39D-EA51DED6339E}" presName="lastNode" presStyleLbl="node1" presStyleIdx="0" presStyleCnt="1" custLinFactNeighborX="-10" custLinFactNeighborY="1058">
        <dgm:presLayoutVars>
          <dgm:bulletEnabled val="1"/>
        </dgm:presLayoutVars>
      </dgm:prSet>
      <dgm:spPr/>
    </dgm:pt>
  </dgm:ptLst>
  <dgm:cxnLst>
    <dgm:cxn modelId="{F2311B48-DF2F-4009-B615-5FAB9DEA4A4B}" srcId="{FF152971-628C-4C32-B39D-EA51DED6339E}" destId="{5DF503D8-AC90-47F0-A82E-60BECCAD6055}" srcOrd="0" destOrd="0" parTransId="{E6CC35D3-DD22-4285-8481-4FD6865CBBC7}" sibTransId="{B488AA82-D670-4990-9DFD-B9A1CE0559D3}"/>
    <dgm:cxn modelId="{B219B6E7-2AA0-4F28-8B77-35882E578679}" type="presOf" srcId="{5DF503D8-AC90-47F0-A82E-60BECCAD6055}" destId="{2964F6CA-0DD3-40AA-BFD2-265A467D02B5}" srcOrd="0" destOrd="0" presId="urn:microsoft.com/office/officeart/2005/8/layout/equation2"/>
    <dgm:cxn modelId="{74A6BEF1-092F-4DD6-8A9C-6583CBDB9377}" type="presOf" srcId="{FF152971-628C-4C32-B39D-EA51DED6339E}" destId="{72076470-DC14-447C-928E-BA0F7B0FB293}" srcOrd="0" destOrd="0" presId="urn:microsoft.com/office/officeart/2005/8/layout/equation2"/>
    <dgm:cxn modelId="{1BA1A7C7-BE79-4CF5-9576-FED6C33B41B4}" type="presParOf" srcId="{72076470-DC14-447C-928E-BA0F7B0FB293}" destId="{480E743E-48A3-40DE-BEC2-6CEFE7DFA843}" srcOrd="0" destOrd="0" presId="urn:microsoft.com/office/officeart/2005/8/layout/equation2"/>
    <dgm:cxn modelId="{E91481F4-0396-4EED-9700-F66DD65A1D0F}" type="presParOf" srcId="{72076470-DC14-447C-928E-BA0F7B0FB293}" destId="{2964F6CA-0DD3-40AA-BFD2-265A467D02B5}" srcOrd="1" destOrd="0" presId="urn:microsoft.com/office/officeart/2005/8/layout/equation2"/>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1BEC45-530F-4856-AC52-94F7719DC643}">
      <dsp:nvSpPr>
        <dsp:cNvPr id="0" name=""/>
        <dsp:cNvSpPr/>
      </dsp:nvSpPr>
      <dsp:spPr>
        <a:xfrm>
          <a:off x="3147665" y="617234"/>
          <a:ext cx="476645" cy="91440"/>
        </a:xfrm>
        <a:custGeom>
          <a:avLst/>
          <a:gdLst/>
          <a:ahLst/>
          <a:cxnLst/>
          <a:rect l="0" t="0" r="0" b="0"/>
          <a:pathLst>
            <a:path>
              <a:moveTo>
                <a:pt x="0" y="45720"/>
              </a:moveTo>
              <a:lnTo>
                <a:pt x="476645" y="45720"/>
              </a:lnTo>
            </a:path>
          </a:pathLst>
        </a:custGeom>
        <a:noFill/>
        <a:ln w="9525" cap="rnd" cmpd="sng" algn="ctr">
          <a:solidFill>
            <a:schemeClr val="accent4">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373306" y="660418"/>
        <a:ext cx="25362" cy="5072"/>
      </dsp:txXfrm>
    </dsp:sp>
    <dsp:sp modelId="{1FA63300-A325-4582-9350-B35BFD745792}">
      <dsp:nvSpPr>
        <dsp:cNvPr id="0" name=""/>
        <dsp:cNvSpPr/>
      </dsp:nvSpPr>
      <dsp:spPr>
        <a:xfrm>
          <a:off x="944051" y="1330"/>
          <a:ext cx="2205413" cy="1323248"/>
        </a:xfrm>
        <a:prstGeom prst="rect">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mn-lt"/>
            </a:rPr>
            <a:t>Linear regression models</a:t>
          </a:r>
        </a:p>
      </dsp:txBody>
      <dsp:txXfrm>
        <a:off x="944051" y="1330"/>
        <a:ext cx="2205413" cy="1323248"/>
      </dsp:txXfrm>
    </dsp:sp>
    <dsp:sp modelId="{CEA41DA7-E0B5-497A-A7BA-F7A559D3E30B}">
      <dsp:nvSpPr>
        <dsp:cNvPr id="0" name=""/>
        <dsp:cNvSpPr/>
      </dsp:nvSpPr>
      <dsp:spPr>
        <a:xfrm>
          <a:off x="5860324" y="617234"/>
          <a:ext cx="476645" cy="91440"/>
        </a:xfrm>
        <a:custGeom>
          <a:avLst/>
          <a:gdLst/>
          <a:ahLst/>
          <a:cxnLst/>
          <a:rect l="0" t="0" r="0" b="0"/>
          <a:pathLst>
            <a:path>
              <a:moveTo>
                <a:pt x="0" y="45720"/>
              </a:moveTo>
              <a:lnTo>
                <a:pt x="476645" y="45720"/>
              </a:lnTo>
            </a:path>
          </a:pathLst>
        </a:custGeom>
        <a:noFill/>
        <a:ln w="9525" cap="rnd" cmpd="sng" algn="ctr">
          <a:solidFill>
            <a:schemeClr val="accent4">
              <a:hueOff val="531752"/>
              <a:satOff val="192"/>
              <a:lumOff val="-1569"/>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085965" y="660418"/>
        <a:ext cx="25362" cy="5072"/>
      </dsp:txXfrm>
    </dsp:sp>
    <dsp:sp modelId="{E03C1D1A-9BE5-4DC6-A739-06638870A455}">
      <dsp:nvSpPr>
        <dsp:cNvPr id="0" name=""/>
        <dsp:cNvSpPr/>
      </dsp:nvSpPr>
      <dsp:spPr>
        <a:xfrm>
          <a:off x="3656710" y="1330"/>
          <a:ext cx="2205413" cy="1323248"/>
        </a:xfrm>
        <a:prstGeom prst="rect">
          <a:avLst/>
        </a:prstGeom>
        <a:solidFill>
          <a:schemeClr val="accent4">
            <a:hueOff val="443127"/>
            <a:satOff val="160"/>
            <a:lumOff val="-130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mn-lt"/>
            </a:rPr>
            <a:t>Apply Features </a:t>
          </a:r>
        </a:p>
      </dsp:txBody>
      <dsp:txXfrm>
        <a:off x="3656710" y="1330"/>
        <a:ext cx="2205413" cy="1323248"/>
      </dsp:txXfrm>
    </dsp:sp>
    <dsp:sp modelId="{30CD2DB5-BE18-4EC6-A415-E03F8B294A25}">
      <dsp:nvSpPr>
        <dsp:cNvPr id="0" name=""/>
        <dsp:cNvSpPr/>
      </dsp:nvSpPr>
      <dsp:spPr>
        <a:xfrm>
          <a:off x="2046758" y="1322778"/>
          <a:ext cx="5425317" cy="476645"/>
        </a:xfrm>
        <a:custGeom>
          <a:avLst/>
          <a:gdLst/>
          <a:ahLst/>
          <a:cxnLst/>
          <a:rect l="0" t="0" r="0" b="0"/>
          <a:pathLst>
            <a:path>
              <a:moveTo>
                <a:pt x="5425317" y="0"/>
              </a:moveTo>
              <a:lnTo>
                <a:pt x="5425317" y="255422"/>
              </a:lnTo>
              <a:lnTo>
                <a:pt x="0" y="255422"/>
              </a:lnTo>
              <a:lnTo>
                <a:pt x="0" y="476645"/>
              </a:lnTo>
            </a:path>
          </a:pathLst>
        </a:custGeom>
        <a:noFill/>
        <a:ln w="9525" cap="rnd" cmpd="sng" algn="ctr">
          <a:solidFill>
            <a:schemeClr val="accent4">
              <a:hueOff val="1063504"/>
              <a:satOff val="385"/>
              <a:lumOff val="-3137"/>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623193" y="1558565"/>
        <a:ext cx="272448" cy="5072"/>
      </dsp:txXfrm>
    </dsp:sp>
    <dsp:sp modelId="{C8E5D40A-27B2-4A7E-A4B0-E6F769B796BD}">
      <dsp:nvSpPr>
        <dsp:cNvPr id="0" name=""/>
        <dsp:cNvSpPr/>
      </dsp:nvSpPr>
      <dsp:spPr>
        <a:xfrm>
          <a:off x="6369369" y="1330"/>
          <a:ext cx="2205413" cy="1323248"/>
        </a:xfrm>
        <a:prstGeom prst="rect">
          <a:avLst/>
        </a:prstGeom>
        <a:solidFill>
          <a:schemeClr val="accent4">
            <a:hueOff val="886254"/>
            <a:satOff val="321"/>
            <a:lumOff val="-261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altLang="en-US" sz="1600" kern="1200" dirty="0">
              <a:latin typeface="+mn-lt"/>
            </a:rPr>
            <a:t>Train and Test</a:t>
          </a:r>
        </a:p>
      </dsp:txBody>
      <dsp:txXfrm>
        <a:off x="6369369" y="1330"/>
        <a:ext cx="2205413" cy="1323248"/>
      </dsp:txXfrm>
    </dsp:sp>
    <dsp:sp modelId="{B21EF6A8-3356-42C4-B537-A907F0D55AB5}">
      <dsp:nvSpPr>
        <dsp:cNvPr id="0" name=""/>
        <dsp:cNvSpPr/>
      </dsp:nvSpPr>
      <dsp:spPr>
        <a:xfrm>
          <a:off x="3147665" y="2447728"/>
          <a:ext cx="476645" cy="91440"/>
        </a:xfrm>
        <a:custGeom>
          <a:avLst/>
          <a:gdLst/>
          <a:ahLst/>
          <a:cxnLst/>
          <a:rect l="0" t="0" r="0" b="0"/>
          <a:pathLst>
            <a:path>
              <a:moveTo>
                <a:pt x="0" y="45720"/>
              </a:moveTo>
              <a:lnTo>
                <a:pt x="476645" y="45720"/>
              </a:lnTo>
            </a:path>
          </a:pathLst>
        </a:custGeom>
        <a:noFill/>
        <a:ln w="9525" cap="rnd" cmpd="sng" algn="ctr">
          <a:solidFill>
            <a:schemeClr val="accent4">
              <a:hueOff val="1595257"/>
              <a:satOff val="577"/>
              <a:lumOff val="-4706"/>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73306" y="2490911"/>
        <a:ext cx="25362" cy="5072"/>
      </dsp:txXfrm>
    </dsp:sp>
    <dsp:sp modelId="{A10FBE88-C53C-4AFA-BCE8-9A8D4FE7CB72}">
      <dsp:nvSpPr>
        <dsp:cNvPr id="0" name=""/>
        <dsp:cNvSpPr/>
      </dsp:nvSpPr>
      <dsp:spPr>
        <a:xfrm>
          <a:off x="944051" y="1831823"/>
          <a:ext cx="2205413" cy="1323248"/>
        </a:xfrm>
        <a:prstGeom prst="rect">
          <a:avLst/>
        </a:prstGeom>
        <a:solidFill>
          <a:schemeClr val="accent4">
            <a:hueOff val="1329380"/>
            <a:satOff val="481"/>
            <a:lumOff val="-392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altLang="en-US" sz="1600" kern="1200" dirty="0">
              <a:latin typeface="+mn-lt"/>
            </a:rPr>
            <a:t>Predict and Plot Residuals</a:t>
          </a:r>
        </a:p>
      </dsp:txBody>
      <dsp:txXfrm>
        <a:off x="944051" y="1831823"/>
        <a:ext cx="2205413" cy="1323248"/>
      </dsp:txXfrm>
    </dsp:sp>
    <dsp:sp modelId="{4B3A5E2E-346F-4852-83C3-49F9DA713BF8}">
      <dsp:nvSpPr>
        <dsp:cNvPr id="0" name=""/>
        <dsp:cNvSpPr/>
      </dsp:nvSpPr>
      <dsp:spPr>
        <a:xfrm>
          <a:off x="5860324" y="2447728"/>
          <a:ext cx="476645" cy="91440"/>
        </a:xfrm>
        <a:custGeom>
          <a:avLst/>
          <a:gdLst/>
          <a:ahLst/>
          <a:cxnLst/>
          <a:rect l="0" t="0" r="0" b="0"/>
          <a:pathLst>
            <a:path>
              <a:moveTo>
                <a:pt x="0" y="45720"/>
              </a:moveTo>
              <a:lnTo>
                <a:pt x="476645" y="45720"/>
              </a:lnTo>
            </a:path>
          </a:pathLst>
        </a:custGeom>
        <a:noFill/>
        <a:ln w="9525" cap="rnd" cmpd="sng" algn="ctr">
          <a:solidFill>
            <a:schemeClr val="accent4">
              <a:hueOff val="2127009"/>
              <a:satOff val="770"/>
              <a:lumOff val="-6274"/>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085965" y="2490911"/>
        <a:ext cx="25362" cy="5072"/>
      </dsp:txXfrm>
    </dsp:sp>
    <dsp:sp modelId="{AF9BFAAF-A44D-4728-83AE-65232AE0F370}">
      <dsp:nvSpPr>
        <dsp:cNvPr id="0" name=""/>
        <dsp:cNvSpPr/>
      </dsp:nvSpPr>
      <dsp:spPr>
        <a:xfrm>
          <a:off x="3656710" y="1831823"/>
          <a:ext cx="2205413" cy="1323248"/>
        </a:xfrm>
        <a:prstGeom prst="rect">
          <a:avLst/>
        </a:prstGeom>
        <a:solidFill>
          <a:schemeClr val="accent4">
            <a:hueOff val="1772507"/>
            <a:satOff val="641"/>
            <a:lumOff val="-5229"/>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altLang="en-US" sz="1600" kern="1200" dirty="0">
              <a:latin typeface="+mn-lt"/>
            </a:rPr>
            <a:t>Create Table</a:t>
          </a:r>
        </a:p>
      </dsp:txBody>
      <dsp:txXfrm>
        <a:off x="3656710" y="1831823"/>
        <a:ext cx="2205413" cy="1323248"/>
      </dsp:txXfrm>
    </dsp:sp>
    <dsp:sp modelId="{6FCCF53C-4C4F-4721-A8E0-9835E746A4EE}">
      <dsp:nvSpPr>
        <dsp:cNvPr id="0" name=""/>
        <dsp:cNvSpPr/>
      </dsp:nvSpPr>
      <dsp:spPr>
        <a:xfrm>
          <a:off x="2046758" y="3153272"/>
          <a:ext cx="5425317" cy="476645"/>
        </a:xfrm>
        <a:custGeom>
          <a:avLst/>
          <a:gdLst/>
          <a:ahLst/>
          <a:cxnLst/>
          <a:rect l="0" t="0" r="0" b="0"/>
          <a:pathLst>
            <a:path>
              <a:moveTo>
                <a:pt x="5425317" y="0"/>
              </a:moveTo>
              <a:lnTo>
                <a:pt x="5425317" y="255422"/>
              </a:lnTo>
              <a:lnTo>
                <a:pt x="0" y="255422"/>
              </a:lnTo>
              <a:lnTo>
                <a:pt x="0" y="476645"/>
              </a:lnTo>
            </a:path>
          </a:pathLst>
        </a:custGeom>
        <a:noFill/>
        <a:ln w="9525" cap="rnd" cmpd="sng" algn="ctr">
          <a:solidFill>
            <a:schemeClr val="accent4">
              <a:hueOff val="2658761"/>
              <a:satOff val="962"/>
              <a:lumOff val="-7843"/>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623193" y="3389058"/>
        <a:ext cx="272448" cy="5072"/>
      </dsp:txXfrm>
    </dsp:sp>
    <dsp:sp modelId="{E4EA124C-81D2-4955-B610-2DED6D6FC264}">
      <dsp:nvSpPr>
        <dsp:cNvPr id="0" name=""/>
        <dsp:cNvSpPr/>
      </dsp:nvSpPr>
      <dsp:spPr>
        <a:xfrm>
          <a:off x="6369369" y="1831823"/>
          <a:ext cx="2205413" cy="1323248"/>
        </a:xfrm>
        <a:prstGeom prst="rect">
          <a:avLst/>
        </a:prstGeom>
        <a:solidFill>
          <a:schemeClr val="accent4">
            <a:hueOff val="2215634"/>
            <a:satOff val="802"/>
            <a:lumOff val="-6536"/>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altLang="en-US" sz="1600" kern="1200" dirty="0">
              <a:latin typeface="+mn-lt"/>
            </a:rPr>
            <a:t>Access </a:t>
          </a:r>
        </a:p>
      </dsp:txBody>
      <dsp:txXfrm>
        <a:off x="6369369" y="1831823"/>
        <a:ext cx="2205413" cy="1323248"/>
      </dsp:txXfrm>
    </dsp:sp>
    <dsp:sp modelId="{38A1301B-ECEF-431D-9247-FAB6DB5FA79A}">
      <dsp:nvSpPr>
        <dsp:cNvPr id="0" name=""/>
        <dsp:cNvSpPr/>
      </dsp:nvSpPr>
      <dsp:spPr>
        <a:xfrm>
          <a:off x="944051" y="3662317"/>
          <a:ext cx="2205413" cy="1323248"/>
        </a:xfrm>
        <a:prstGeom prst="rect">
          <a:avLst/>
        </a:prstGeom>
        <a:solidFill>
          <a:schemeClr val="accent4">
            <a:hueOff val="2658761"/>
            <a:satOff val="962"/>
            <a:lumOff val="-784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altLang="en-US" sz="1600" kern="1200" dirty="0">
              <a:latin typeface="+mn-lt"/>
            </a:rPr>
            <a:t>Repeat with different Features</a:t>
          </a:r>
        </a:p>
      </dsp:txBody>
      <dsp:txXfrm>
        <a:off x="944051" y="3662317"/>
        <a:ext cx="2205413" cy="13232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64F6CA-0DD3-40AA-BFD2-265A467D02B5}">
      <dsp:nvSpPr>
        <dsp:cNvPr id="0" name=""/>
        <dsp:cNvSpPr/>
      </dsp:nvSpPr>
      <dsp:spPr>
        <a:xfrm>
          <a:off x="0" y="0"/>
          <a:ext cx="4098154" cy="4098154"/>
        </a:xfrm>
        <a:prstGeom prst="ellipse">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The MSE shows that our data values are dispersed closely to its mean, meaning low error rate and our R2 shows a high positive correlation. </a:t>
          </a:r>
        </a:p>
      </dsp:txBody>
      <dsp:txXfrm>
        <a:off x="600161" y="600161"/>
        <a:ext cx="2897832" cy="289783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64F6CA-0DD3-40AA-BFD2-265A467D02B5}">
      <dsp:nvSpPr>
        <dsp:cNvPr id="0" name=""/>
        <dsp:cNvSpPr/>
      </dsp:nvSpPr>
      <dsp:spPr>
        <a:xfrm>
          <a:off x="0" y="72603"/>
          <a:ext cx="4098154" cy="4098154"/>
        </a:xfrm>
        <a:prstGeom prst="ellipse">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The MSE shows that our data values are dispersed midway between that of Model 1 and Model 2 relative to its mean, and our R2 shows a positive correlation midway between that of  Model 1 and Model 2. </a:t>
          </a:r>
        </a:p>
      </dsp:txBody>
      <dsp:txXfrm>
        <a:off x="600161" y="672764"/>
        <a:ext cx="2897832" cy="28978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64F6CA-0DD3-40AA-BFD2-265A467D02B5}">
      <dsp:nvSpPr>
        <dsp:cNvPr id="0" name=""/>
        <dsp:cNvSpPr/>
      </dsp:nvSpPr>
      <dsp:spPr>
        <a:xfrm>
          <a:off x="0" y="35582"/>
          <a:ext cx="4089335" cy="4089335"/>
        </a:xfrm>
        <a:prstGeom prst="ellipse">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As we reduce the # of features, we see the error rate continue to increase and our R2 correlation decrease.  </a:t>
          </a:r>
        </a:p>
      </dsp:txBody>
      <dsp:txXfrm>
        <a:off x="598869" y="634451"/>
        <a:ext cx="2891597" cy="2891597"/>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3.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4.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g>
</file>

<file path=ppt/media/image12.tiff>
</file>

<file path=ppt/media/image13.tmp>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776199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645156988"/>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236736079"/>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38767380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23400089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7593479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469257649"/>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31399442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4BE8A5-A78B-4853-81C0-C49DACA9F24B}" type="datetimeFigureOut">
              <a:rPr lang="en-US" smtClean="0"/>
              <a:pPr/>
              <a:t>7/11/2020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508992972"/>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4BE8A5-A78B-4853-81C0-C49DACA9F24B}" type="datetimeFigureOut">
              <a:rPr lang="en-US" smtClean="0"/>
              <a:pPr/>
              <a:t>7/11/2020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892874945"/>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209816624"/>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4004976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34674593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32347887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0920709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6816138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4449524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7433410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6043442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6707226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3824721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98638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828383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3896262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6945415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1282272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5555473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0713327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22037020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7442813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1156262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5259376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35838579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704168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6133194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35414011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19938985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3563255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96881566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15188016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264153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70029118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426802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19100070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383144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420892316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4BE8A5-A78B-4853-81C0-C49DACA9F24B}" type="datetimeFigureOut">
              <a:rPr lang="en-US" smtClean="0"/>
              <a:pPr/>
              <a:t>7/11/2020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05308170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4BE8A5-A78B-4853-81C0-C49DACA9F24B}" type="datetimeFigureOut">
              <a:rPr lang="en-US" smtClean="0"/>
              <a:pPr/>
              <a:t>7/11/2020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37890879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50743108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281977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45021409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362672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860FE-54C9-4F1D-B1C8-D2BF8833AC2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C4B2035-40DA-404B-8866-BCE3EA6FDF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73AE91C-7D7C-4126-9B88-D30584293971}"/>
              </a:ext>
            </a:extLst>
          </p:cNvPr>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a:extLst>
              <a:ext uri="{FF2B5EF4-FFF2-40B4-BE49-F238E27FC236}">
                <a16:creationId xmlns:a16="http://schemas.microsoft.com/office/drawing/2014/main" id="{382CC6C5-3353-4AAB-862F-11409F5291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C5F011-F818-425B-B1F6-89C15F8BC912}"/>
              </a:ext>
            </a:extLst>
          </p:cNvPr>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7603163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B65F3-E822-49E0-A5F6-29ABA8AA612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B3299A-57B5-4D19-A035-2628D998D7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FA2EFE-D05C-40D8-AB1F-8078D784EDFA}"/>
              </a:ext>
            </a:extLst>
          </p:cNvPr>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a:extLst>
              <a:ext uri="{FF2B5EF4-FFF2-40B4-BE49-F238E27FC236}">
                <a16:creationId xmlns:a16="http://schemas.microsoft.com/office/drawing/2014/main" id="{1A8A0061-6E22-42C2-930E-EAA8BD8761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5AA2D4-6960-4DE5-96C3-70462C39E45A}"/>
              </a:ext>
            </a:extLst>
          </p:cNvPr>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46592806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350E2-8947-4A0A-8FE9-E4888E7D5C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EBB4340-806C-40B5-B227-8D98B86E27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53C0ADC-D896-40EC-8415-D9FC4CB5330A}"/>
              </a:ext>
            </a:extLst>
          </p:cNvPr>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a:extLst>
              <a:ext uri="{FF2B5EF4-FFF2-40B4-BE49-F238E27FC236}">
                <a16:creationId xmlns:a16="http://schemas.microsoft.com/office/drawing/2014/main" id="{985FEF86-0BEB-440F-930D-ED99EC360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BDB642-C953-46DA-8249-CDC227BD1321}"/>
              </a:ext>
            </a:extLst>
          </p:cNvPr>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62413103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8933E-4C01-49B0-B05F-2D6642AD61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BBF23E-7E68-42EF-82E6-1C22249795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15BCED-FC71-49ED-8B34-87B3A69E3D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DEBF06F-41C6-4935-AB9A-3C70718AEC25}"/>
              </a:ext>
            </a:extLst>
          </p:cNvPr>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a:extLst>
              <a:ext uri="{FF2B5EF4-FFF2-40B4-BE49-F238E27FC236}">
                <a16:creationId xmlns:a16="http://schemas.microsoft.com/office/drawing/2014/main" id="{02943456-BDE2-4C94-BE46-267250CDBF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C590BD-1D4B-4726-940E-3429E9CDFA00}"/>
              </a:ext>
            </a:extLst>
          </p:cNvPr>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4047325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94953840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B87BA-B425-43CD-847C-5617305C033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472090B-C2C8-44CF-9FFF-C5ACBB9531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5B3D8B-FF54-43D7-8F76-F784C217BA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008F985-8DBF-40ED-92D9-1346215C54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73F1F7-BF0D-4E5F-AC30-9091669AD6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E0485AF-C6CC-41FB-8ACB-FD72E5945FB4}"/>
              </a:ext>
            </a:extLst>
          </p:cNvPr>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a:extLst>
              <a:ext uri="{FF2B5EF4-FFF2-40B4-BE49-F238E27FC236}">
                <a16:creationId xmlns:a16="http://schemas.microsoft.com/office/drawing/2014/main" id="{70796D81-DB8D-493F-9890-1C1917B434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AEE14C-EFE1-4157-97F7-E6277BA5FF05}"/>
              </a:ext>
            </a:extLst>
          </p:cNvPr>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19154999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AD6B1-96BD-43DC-9E06-D54B561C215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01133F3-CCD7-4212-9435-AB0E43E765AC}"/>
              </a:ext>
            </a:extLst>
          </p:cNvPr>
          <p:cNvSpPr>
            <a:spLocks noGrp="1"/>
          </p:cNvSpPr>
          <p:nvPr>
            <p:ph type="dt" sz="half" idx="10"/>
          </p:nvPr>
        </p:nvSpPr>
        <p:spPr/>
        <p:txBody>
          <a:bodyPr/>
          <a:lstStyle/>
          <a:p>
            <a:fld id="{354BE8A5-A78B-4853-81C0-C49DACA9F24B}" type="datetimeFigureOut">
              <a:rPr lang="en-US" smtClean="0"/>
              <a:pPr/>
              <a:t>7/11/2020</a:t>
            </a:fld>
            <a:endParaRPr lang="en-US"/>
          </a:p>
        </p:txBody>
      </p:sp>
      <p:sp>
        <p:nvSpPr>
          <p:cNvPr id="4" name="Footer Placeholder 3">
            <a:extLst>
              <a:ext uri="{FF2B5EF4-FFF2-40B4-BE49-F238E27FC236}">
                <a16:creationId xmlns:a16="http://schemas.microsoft.com/office/drawing/2014/main" id="{CCAA7990-D0B1-4407-B53C-5F601A16CE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6EDC942-060E-4E51-AE0E-AB15BB06D17E}"/>
              </a:ext>
            </a:extLst>
          </p:cNvPr>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429170755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3A339C-149A-4C53-9DE7-75BCDCA1F0E0}"/>
              </a:ext>
            </a:extLst>
          </p:cNvPr>
          <p:cNvSpPr>
            <a:spLocks noGrp="1"/>
          </p:cNvSpPr>
          <p:nvPr>
            <p:ph type="dt" sz="half" idx="10"/>
          </p:nvPr>
        </p:nvSpPr>
        <p:spPr/>
        <p:txBody>
          <a:bodyPr/>
          <a:lstStyle/>
          <a:p>
            <a:fld id="{354BE8A5-A78B-4853-81C0-C49DACA9F24B}" type="datetimeFigureOut">
              <a:rPr lang="en-US" smtClean="0"/>
              <a:pPr/>
              <a:t>7/11/2020</a:t>
            </a:fld>
            <a:endParaRPr lang="en-US"/>
          </a:p>
        </p:txBody>
      </p:sp>
      <p:sp>
        <p:nvSpPr>
          <p:cNvPr id="3" name="Footer Placeholder 2">
            <a:extLst>
              <a:ext uri="{FF2B5EF4-FFF2-40B4-BE49-F238E27FC236}">
                <a16:creationId xmlns:a16="http://schemas.microsoft.com/office/drawing/2014/main" id="{4E219B18-97AE-449C-857A-8E97A8C07FF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9A8B6FC-7013-4DBD-BDF0-35104081AF6A}"/>
              </a:ext>
            </a:extLst>
          </p:cNvPr>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99878624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4E64B-3D70-40BE-8C04-89346D43D6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ABA2EF4-BFA6-4201-A005-FE42B4B7D3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FCBC044-4790-47B2-B0D2-CC68390A17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6426CE-31CF-4D89-B52F-D0EC4AB72048}"/>
              </a:ext>
            </a:extLst>
          </p:cNvPr>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a:extLst>
              <a:ext uri="{FF2B5EF4-FFF2-40B4-BE49-F238E27FC236}">
                <a16:creationId xmlns:a16="http://schemas.microsoft.com/office/drawing/2014/main" id="{D848B75A-42E9-46BB-A3E6-D4E0C7184A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7787C2-ADD3-401E-8B8D-9CCD91D80A8A}"/>
              </a:ext>
            </a:extLst>
          </p:cNvPr>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75587736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BC7E6-D8CD-4A91-9EB1-8060DCF741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342468-B93D-42F2-A966-2AD18EA507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F2C2706-BA8D-416A-A21A-98EC405B88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086541-8325-4154-A7CD-6D9AA5FDC3F5}"/>
              </a:ext>
            </a:extLst>
          </p:cNvPr>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a:extLst>
              <a:ext uri="{FF2B5EF4-FFF2-40B4-BE49-F238E27FC236}">
                <a16:creationId xmlns:a16="http://schemas.microsoft.com/office/drawing/2014/main" id="{62BDE5BF-9140-431B-B534-43DF699FAC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5AF36D-96D8-442C-A438-BB0A13E751F3}"/>
              </a:ext>
            </a:extLst>
          </p:cNvPr>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05404650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9E3A6-1037-4C05-A822-A76EEEFF15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61367A7-E808-47CD-B56E-F001AB59FB7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CE8947-23D2-45D2-BA6D-52730A02086A}"/>
              </a:ext>
            </a:extLst>
          </p:cNvPr>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a:extLst>
              <a:ext uri="{FF2B5EF4-FFF2-40B4-BE49-F238E27FC236}">
                <a16:creationId xmlns:a16="http://schemas.microsoft.com/office/drawing/2014/main" id="{9627BB41-F939-4E56-8220-2B855EB6DA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796220-998D-4A95-BAD8-C5056F5B0460}"/>
              </a:ext>
            </a:extLst>
          </p:cNvPr>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92086374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AF8F7E-DE55-40F4-BBE1-C611959C9C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DE7663F-39DF-4163-B7A2-0AD84A1C7F9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3686B6-A2CA-4E25-968A-D34C95A75809}"/>
              </a:ext>
            </a:extLst>
          </p:cNvPr>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a:extLst>
              <a:ext uri="{FF2B5EF4-FFF2-40B4-BE49-F238E27FC236}">
                <a16:creationId xmlns:a16="http://schemas.microsoft.com/office/drawing/2014/main" id="{7E07BDEF-DF98-45CA-B8B2-F72C6843D0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E7812A-20D8-456E-B3E6-B6720A2A5732}"/>
              </a:ext>
            </a:extLst>
          </p:cNvPr>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3195366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66092989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30565942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525622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48624452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68221425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1808863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4BE8A5-A78B-4853-81C0-C49DACA9F24B}" type="datetimeFigureOut">
              <a:rPr lang="en-US" smtClean="0"/>
              <a:pPr/>
              <a:t>7/11/2020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33798690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4BE8A5-A78B-4853-81C0-C49DACA9F24B}" type="datetimeFigureOut">
              <a:rPr lang="en-US" smtClean="0"/>
              <a:pPr/>
              <a:t>7/11/2020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77590362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71308067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56349444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95696907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95395668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490814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6840305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4358698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464392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4081220526"/>
      </p:ext>
    </p:extLst>
  </p:cSld>
  <p:clrMapOvr>
    <a:masterClrMapping/>
  </p:clrMapOvr>
  <p:extLst>
    <p:ext uri="{DCECCB84-F9BA-43D5-87BE-67443E8EF086}">
      <p15:sldGuideLst xmlns:p15="http://schemas.microsoft.com/office/powerpoint/2012/main"/>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747975067"/>
      </p:ext>
    </p:extLst>
  </p:cSld>
  <p:clrMapOvr>
    <a:masterClrMapping/>
  </p:clrMapOvr>
  <p:extLst>
    <p:ext uri="{DCECCB84-F9BA-43D5-87BE-67443E8EF086}">
      <p15:sldGuideLst xmlns:p15="http://schemas.microsoft.com/office/powerpoint/2012/main"/>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4BE8A5-A78B-4853-81C0-C49DACA9F24B}" type="datetimeFigureOut">
              <a:rPr lang="en-US" smtClean="0"/>
              <a:pPr/>
              <a:t>7/11/2020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37537452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95513663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5A55B0B-6ECF-46EF-8B07-C7CE7E547A18}" type="slidenum">
              <a:rPr lang="en-US" smtClean="0"/>
              <a:pPr/>
              <a:t>‹#›</a:t>
            </a:fld>
            <a:endParaRPr lang="en-US"/>
          </a:p>
        </p:txBody>
      </p:sp>
    </p:spTree>
    <p:extLst>
      <p:ext uri="{BB962C8B-B14F-4D97-AF65-F5344CB8AC3E}">
        <p14:creationId xmlns:p14="http://schemas.microsoft.com/office/powerpoint/2010/main" val="2497598307"/>
      </p:ext>
    </p:extLst>
  </p:cSld>
  <p:clrMapOvr>
    <a:masterClrMapping/>
  </p:clrMapOvr>
  <p:extLst>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420854883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70720980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83016456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8032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404484676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559261750"/>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546828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875887432"/>
      </p:ext>
    </p:extLst>
  </p:cSld>
  <p:clrMapOvr>
    <a:masterClrMapping/>
  </p:clrMapOvr>
  <p:extLst>
    <p:ext uri="{DCECCB84-F9BA-43D5-87BE-67443E8EF086}">
      <p15:sldGuideLst xmlns:p15="http://schemas.microsoft.com/office/powerpoint/2012/main"/>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717346768"/>
      </p:ext>
    </p:extLst>
  </p:cSld>
  <p:clrMapOvr>
    <a:masterClrMapping/>
  </p:clrMapOvr>
  <p:extLst>
    <p:ext uri="{DCECCB84-F9BA-43D5-87BE-67443E8EF086}">
      <p15:sldGuideLst xmlns:p15="http://schemas.microsoft.com/office/powerpoint/2012/main"/>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4BE8A5-A78B-4853-81C0-C49DACA9F24B}" type="datetimeFigureOut">
              <a:rPr lang="en-US" smtClean="0"/>
              <a:pPr/>
              <a:t>7/11/2020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33005938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32326298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5A55B0B-6ECF-46EF-8B07-C7CE7E547A18}" type="slidenum">
              <a:rPr lang="en-US" smtClean="0"/>
              <a:pPr/>
              <a:t>‹#›</a:t>
            </a:fld>
            <a:endParaRPr lang="en-US"/>
          </a:p>
        </p:txBody>
      </p:sp>
    </p:spTree>
    <p:extLst>
      <p:ext uri="{BB962C8B-B14F-4D97-AF65-F5344CB8AC3E}">
        <p14:creationId xmlns:p14="http://schemas.microsoft.com/office/powerpoint/2010/main" val="1268298039"/>
      </p:ext>
    </p:extLst>
  </p:cSld>
  <p:clrMapOvr>
    <a:masterClrMapping/>
  </p:clrMapOvr>
  <p:extLst>
    <p:ext uri="{DCECCB84-F9BA-43D5-87BE-67443E8EF086}">
      <p15:sldGuideLst xmlns:p15="http://schemas.microsoft.com/office/powerpoint/2012/main"/>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75725165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81678840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4028693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308554377"/>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901822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96347136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1697587"/>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3611512897"/>
      </p:ext>
    </p:extLst>
  </p:cSld>
  <p:clrMapOvr>
    <a:masterClrMapping/>
  </p:clrMapOvr>
  <p:extLst>
    <p:ext uri="{DCECCB84-F9BA-43D5-87BE-67443E8EF086}">
      <p15:sldGuideLst xmlns:p15="http://schemas.microsoft.com/office/powerpoint/2012/main"/>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679339615"/>
      </p:ext>
    </p:extLst>
  </p:cSld>
  <p:clrMapOvr>
    <a:masterClrMapping/>
  </p:clrMapOvr>
  <p:extLst>
    <p:ext uri="{DCECCB84-F9BA-43D5-87BE-67443E8EF086}">
      <p15:sldGuideLst xmlns:p15="http://schemas.microsoft.com/office/powerpoint/2012/main"/>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4BE8A5-A78B-4853-81C0-C49DACA9F24B}" type="datetimeFigureOut">
              <a:rPr lang="en-US" smtClean="0"/>
              <a:pPr/>
              <a:t>7/11/2020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99225849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54BE8A5-A78B-4853-81C0-C49DACA9F24B}" type="datetimeFigureOut">
              <a:rPr lang="en-US" smtClean="0"/>
              <a:pPr/>
              <a:t>7/11/2020</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06346789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5A55B0B-6ECF-46EF-8B07-C7CE7E547A18}" type="slidenum">
              <a:rPr lang="en-US" smtClean="0"/>
              <a:pPr/>
              <a:t>‹#›</a:t>
            </a:fld>
            <a:endParaRPr lang="en-US"/>
          </a:p>
        </p:txBody>
      </p:sp>
    </p:spTree>
    <p:extLst>
      <p:ext uri="{BB962C8B-B14F-4D97-AF65-F5344CB8AC3E}">
        <p14:creationId xmlns:p14="http://schemas.microsoft.com/office/powerpoint/2010/main" val="3106164245"/>
      </p:ext>
    </p:extLst>
  </p:cSld>
  <p:clrMapOvr>
    <a:masterClrMapping/>
  </p:clrMapOvr>
  <p:extLst>
    <p:ext uri="{DCECCB84-F9BA-43D5-87BE-67443E8EF086}">
      <p15:sldGuideLst xmlns:p15="http://schemas.microsoft.com/office/powerpoint/2012/main"/>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4BE8A5-A78B-4853-81C0-C49DACA9F24B}" type="datetimeFigureOut">
              <a:rPr lang="en-US" smtClean="0"/>
              <a:pPr/>
              <a:t>7/11/2020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1567593074"/>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4BE8A5-A78B-4853-81C0-C49DACA9F24B}" type="datetimeFigureOut">
              <a:rPr lang="en-US" smtClean="0"/>
              <a:pPr/>
              <a:t>7/11/2020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A55B0B-6ECF-46EF-8B07-C7CE7E547A18}" type="slidenum">
              <a:rPr lang="en-US" smtClean="0"/>
              <a:pPr/>
              <a:t>‹#›</a:t>
            </a:fld>
            <a:endParaRPr lang="en-US"/>
          </a:p>
        </p:txBody>
      </p:sp>
    </p:spTree>
    <p:extLst>
      <p:ext uri="{BB962C8B-B14F-4D97-AF65-F5344CB8AC3E}">
        <p14:creationId xmlns:p14="http://schemas.microsoft.com/office/powerpoint/2010/main" val="2184420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21" Type="http://schemas.openxmlformats.org/officeDocument/2006/relationships/image" Target="../media/image8.png"/><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image" Target="../media/image7.png"/><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6.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 Id="rId22" Type="http://schemas.openxmlformats.org/officeDocument/2006/relationships/image" Target="../media/image9.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3.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4.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4.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theme" Target="../theme/theme5.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6.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6.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theme" Target="../theme/theme7.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7.xml"/><Relationship Id="rId3" Type="http://schemas.openxmlformats.org/officeDocument/2006/relationships/slideLayout" Target="../slideLayouts/slideLayout92.xml"/><Relationship Id="rId7" Type="http://schemas.openxmlformats.org/officeDocument/2006/relationships/slideLayout" Target="../slideLayouts/slideLayout96.xml"/><Relationship Id="rId12" Type="http://schemas.openxmlformats.org/officeDocument/2006/relationships/theme" Target="../theme/theme8.xml"/><Relationship Id="rId2" Type="http://schemas.openxmlformats.org/officeDocument/2006/relationships/slideLayout" Target="../slideLayouts/slideLayout91.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5" Type="http://schemas.openxmlformats.org/officeDocument/2006/relationships/slideLayout" Target="../slideLayouts/slideLayout94.xml"/><Relationship Id="rId10" Type="http://schemas.openxmlformats.org/officeDocument/2006/relationships/slideLayout" Target="../slideLayouts/slideLayout99.xml"/><Relationship Id="rId4" Type="http://schemas.openxmlformats.org/officeDocument/2006/relationships/slideLayout" Target="../slideLayouts/slideLayout93.xml"/><Relationship Id="rId9" Type="http://schemas.openxmlformats.org/officeDocument/2006/relationships/slideLayout" Target="../slideLayouts/slideLayout9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8.xml"/><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theme" Target="../theme/theme9.xml"/><Relationship Id="rId2" Type="http://schemas.openxmlformats.org/officeDocument/2006/relationships/slideLayout" Target="../slideLayouts/slideLayout102.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54BE8A5-A78B-4853-81C0-C49DACA9F24B}" type="datetimeFigureOut">
              <a:rPr lang="en-US" smtClean="0"/>
              <a:pPr/>
              <a:t>7/11/2020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5A55B0B-6ECF-46EF-8B07-C7CE7E547A18}" type="slidenum">
              <a:rPr lang="en-US" smtClean="0"/>
              <a:pPr/>
              <a:t>‹#›</a:t>
            </a:fld>
            <a:endParaRPr lang="en-US"/>
          </a:p>
        </p:txBody>
      </p:sp>
    </p:spTree>
    <p:extLst>
      <p:ext uri="{BB962C8B-B14F-4D97-AF65-F5344CB8AC3E}">
        <p14:creationId xmlns:p14="http://schemas.microsoft.com/office/powerpoint/2010/main" val="3956256048"/>
      </p:ext>
    </p:extLst>
  </p:cSld>
  <p:clrMap bg1="dk1" tx1="lt1" bg2="dk2" tx2="lt2" accent1="accent1" accent2="accent2" accent3="accent3" accent4="accent4" accent5="accent5" accent6="accent6" hlink="hlink" folHlink="folHlink"/>
  <p:sldLayoutIdLst>
    <p:sldLayoutId id="2147484007" r:id="rId1"/>
    <p:sldLayoutId id="2147484008" r:id="rId2"/>
    <p:sldLayoutId id="2147484009" r:id="rId3"/>
    <p:sldLayoutId id="2147484010" r:id="rId4"/>
    <p:sldLayoutId id="2147484011" r:id="rId5"/>
    <p:sldLayoutId id="2147484012" r:id="rId6"/>
    <p:sldLayoutId id="2147484013" r:id="rId7"/>
    <p:sldLayoutId id="2147484014" r:id="rId8"/>
    <p:sldLayoutId id="2147484015" r:id="rId9"/>
    <p:sldLayoutId id="2147484016" r:id="rId10"/>
    <p:sldLayoutId id="2147484017" r:id="rId11"/>
    <p:sldLayoutId id="2147484018" r:id="rId12"/>
    <p:sldLayoutId id="2147484019" r:id="rId13"/>
    <p:sldLayoutId id="2147484020" r:id="rId14"/>
    <p:sldLayoutId id="2147484021" r:id="rId15"/>
    <p:sldLayoutId id="2147484022" r:id="rId16"/>
    <p:sldLayoutId id="214748402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54BE8A5-A78B-4853-81C0-C49DACA9F24B}" type="datetimeFigureOut">
              <a:rPr lang="en-US" smtClean="0"/>
              <a:pPr/>
              <a:t>7/11/2020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5A55B0B-6ECF-46EF-8B07-C7CE7E547A18}" type="slidenum">
              <a:rPr lang="en-US" smtClean="0"/>
              <a:pPr/>
              <a:t>‹#›</a:t>
            </a:fld>
            <a:endParaRPr lang="en-US"/>
          </a:p>
        </p:txBody>
      </p:sp>
    </p:spTree>
    <p:extLst>
      <p:ext uri="{BB962C8B-B14F-4D97-AF65-F5344CB8AC3E}">
        <p14:creationId xmlns:p14="http://schemas.microsoft.com/office/powerpoint/2010/main" val="886687083"/>
      </p:ext>
    </p:extLst>
  </p:cSld>
  <p:clrMap bg1="dk1" tx1="lt1" bg2="dk2" tx2="lt2" accent1="accent1" accent2="accent2" accent3="accent3" accent4="accent4" accent5="accent5" accent6="accent6" hlink="hlink" folHlink="folHlink"/>
  <p:sldLayoutIdLst>
    <p:sldLayoutId id="2147484025" r:id="rId1"/>
    <p:sldLayoutId id="2147484026" r:id="rId2"/>
    <p:sldLayoutId id="2147484027" r:id="rId3"/>
    <p:sldLayoutId id="2147484028" r:id="rId4"/>
    <p:sldLayoutId id="2147484029" r:id="rId5"/>
    <p:sldLayoutId id="2147484030" r:id="rId6"/>
    <p:sldLayoutId id="2147484031" r:id="rId7"/>
    <p:sldLayoutId id="2147484032" r:id="rId8"/>
    <p:sldLayoutId id="2147484033" r:id="rId9"/>
    <p:sldLayoutId id="2147484034" r:id="rId10"/>
    <p:sldLayoutId id="2147484035" r:id="rId11"/>
    <p:sldLayoutId id="2147484036" r:id="rId12"/>
    <p:sldLayoutId id="2147484037" r:id="rId13"/>
    <p:sldLayoutId id="2147484038" r:id="rId14"/>
    <p:sldLayoutId id="2147484039" r:id="rId15"/>
    <p:sldLayoutId id="2147484040" r:id="rId16"/>
    <p:sldLayoutId id="2147484041"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54BE8A5-A78B-4853-81C0-C49DACA9F24B}" type="datetimeFigureOut">
              <a:rPr lang="en-US" smtClean="0"/>
              <a:pPr/>
              <a:t>7/11/2020</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5A55B0B-6ECF-46EF-8B07-C7CE7E547A18}" type="slidenum">
              <a:rPr lang="en-US" smtClean="0"/>
              <a:pPr/>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3788528"/>
      </p:ext>
    </p:extLst>
  </p:cSld>
  <p:clrMap bg1="lt1" tx1="dk1" bg2="lt2" tx2="dk2" accent1="accent1" accent2="accent2" accent3="accent3" accent4="accent4" accent5="accent5" accent6="accent6" hlink="hlink" folHlink="folHlink"/>
  <p:sldLayoutIdLst>
    <p:sldLayoutId id="2147484061" r:id="rId1"/>
    <p:sldLayoutId id="2147484062" r:id="rId2"/>
    <p:sldLayoutId id="2147484063" r:id="rId3"/>
    <p:sldLayoutId id="2147484064" r:id="rId4"/>
    <p:sldLayoutId id="2147484065" r:id="rId5"/>
    <p:sldLayoutId id="2147484066" r:id="rId6"/>
    <p:sldLayoutId id="2147484067" r:id="rId7"/>
    <p:sldLayoutId id="2147484068" r:id="rId8"/>
    <p:sldLayoutId id="2147484069" r:id="rId9"/>
    <p:sldLayoutId id="2147484070" r:id="rId10"/>
    <p:sldLayoutId id="21474840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3BC5A2-B7D1-4133-9C5C-F20C922E3A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766E79D-AF46-4DC3-BB5D-D431221F98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05226F-A575-43DD-AC00-743FEA6020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4BE8A5-A78B-4853-81C0-C49DACA9F24B}" type="datetimeFigureOut">
              <a:rPr lang="en-US" smtClean="0"/>
              <a:pPr/>
              <a:t>7/11/2020</a:t>
            </a:fld>
            <a:endParaRPr lang="en-US"/>
          </a:p>
        </p:txBody>
      </p:sp>
      <p:sp>
        <p:nvSpPr>
          <p:cNvPr id="5" name="Footer Placeholder 4">
            <a:extLst>
              <a:ext uri="{FF2B5EF4-FFF2-40B4-BE49-F238E27FC236}">
                <a16:creationId xmlns:a16="http://schemas.microsoft.com/office/drawing/2014/main" id="{D0455990-1146-499E-A236-02D2D5AE0B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D7FAE1E-7728-432A-A086-0540655C9C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A55B0B-6ECF-46EF-8B07-C7CE7E547A18}" type="slidenum">
              <a:rPr lang="en-US" smtClean="0"/>
              <a:pPr/>
              <a:t>‹#›</a:t>
            </a:fld>
            <a:endParaRPr lang="en-US"/>
          </a:p>
        </p:txBody>
      </p:sp>
    </p:spTree>
    <p:extLst>
      <p:ext uri="{BB962C8B-B14F-4D97-AF65-F5344CB8AC3E}">
        <p14:creationId xmlns:p14="http://schemas.microsoft.com/office/powerpoint/2010/main" val="2190324085"/>
      </p:ext>
    </p:extLst>
  </p:cSld>
  <p:clrMap bg1="lt1" tx1="dk1" bg2="lt2" tx2="dk2" accent1="accent1" accent2="accent2" accent3="accent3" accent4="accent4" accent5="accent5" accent6="accent6" hlink="hlink" folHlink="folHlink"/>
  <p:sldLayoutIdLst>
    <p:sldLayoutId id="2147484222" r:id="rId1"/>
    <p:sldLayoutId id="2147484223" r:id="rId2"/>
    <p:sldLayoutId id="2147484224" r:id="rId3"/>
    <p:sldLayoutId id="2147484225" r:id="rId4"/>
    <p:sldLayoutId id="2147484226" r:id="rId5"/>
    <p:sldLayoutId id="2147484227" r:id="rId6"/>
    <p:sldLayoutId id="2147484228" r:id="rId7"/>
    <p:sldLayoutId id="2147484229" r:id="rId8"/>
    <p:sldLayoutId id="2147484230" r:id="rId9"/>
    <p:sldLayoutId id="2147484231" r:id="rId10"/>
    <p:sldLayoutId id="21474842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4BE8A5-A78B-4853-81C0-C49DACA9F24B}" type="datetimeFigureOut">
              <a:rPr lang="en-US" smtClean="0"/>
              <a:pPr/>
              <a:t>7/11/2020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A55B0B-6ECF-46EF-8B07-C7CE7E547A18}" type="slidenum">
              <a:rPr lang="en-US" smtClean="0"/>
              <a:pPr/>
              <a:t>‹#›</a:t>
            </a:fld>
            <a:endParaRPr lang="en-US"/>
          </a:p>
        </p:txBody>
      </p:sp>
    </p:spTree>
    <p:extLst>
      <p:ext uri="{BB962C8B-B14F-4D97-AF65-F5344CB8AC3E}">
        <p14:creationId xmlns:p14="http://schemas.microsoft.com/office/powerpoint/2010/main" val="533034358"/>
      </p:ext>
    </p:extLst>
  </p:cSld>
  <p:clrMap bg1="lt1" tx1="dk1" bg2="lt2" tx2="dk2" accent1="accent1" accent2="accent2" accent3="accent3" accent4="accent4" accent5="accent5" accent6="accent6" hlink="hlink" folHlink="folHlink"/>
  <p:sldLayoutIdLst>
    <p:sldLayoutId id="2147484234" r:id="rId1"/>
    <p:sldLayoutId id="2147484235" r:id="rId2"/>
    <p:sldLayoutId id="2147484236" r:id="rId3"/>
    <p:sldLayoutId id="2147484237" r:id="rId4"/>
    <p:sldLayoutId id="2147484238" r:id="rId5"/>
    <p:sldLayoutId id="2147484239" r:id="rId6"/>
    <p:sldLayoutId id="2147484240" r:id="rId7"/>
    <p:sldLayoutId id="2147484241" r:id="rId8"/>
    <p:sldLayoutId id="2147484242" r:id="rId9"/>
    <p:sldLayoutId id="2147484243" r:id="rId10"/>
    <p:sldLayoutId id="214748424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54BE8A5-A78B-4853-81C0-C49DACA9F24B}" type="datetimeFigureOut">
              <a:rPr lang="en-US" smtClean="0"/>
              <a:pPr/>
              <a:t>7/11/2020</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5A55B0B-6ECF-46EF-8B07-C7CE7E547A18}" type="slidenum">
              <a:rPr lang="en-US" smtClean="0"/>
              <a:pPr/>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8151177"/>
      </p:ext>
    </p:extLst>
  </p:cSld>
  <p:clrMap bg1="lt1" tx1="dk1" bg2="lt2" tx2="dk2" accent1="accent1" accent2="accent2" accent3="accent3" accent4="accent4" accent5="accent5" accent6="accent6" hlink="hlink" folHlink="folHlink"/>
  <p:sldLayoutIdLst>
    <p:sldLayoutId id="2147484270" r:id="rId1"/>
    <p:sldLayoutId id="2147484271" r:id="rId2"/>
    <p:sldLayoutId id="2147484272" r:id="rId3"/>
    <p:sldLayoutId id="2147484273" r:id="rId4"/>
    <p:sldLayoutId id="2147484274" r:id="rId5"/>
    <p:sldLayoutId id="2147484275" r:id="rId6"/>
    <p:sldLayoutId id="2147484276" r:id="rId7"/>
    <p:sldLayoutId id="2147484277" r:id="rId8"/>
    <p:sldLayoutId id="2147484278" r:id="rId9"/>
    <p:sldLayoutId id="2147484279" r:id="rId10"/>
    <p:sldLayoutId id="2147484280"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54BE8A5-A78B-4853-81C0-C49DACA9F24B}" type="datetimeFigureOut">
              <a:rPr lang="en-US" smtClean="0"/>
              <a:pPr/>
              <a:t>7/11/2020</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5A55B0B-6ECF-46EF-8B07-C7CE7E547A18}" type="slidenum">
              <a:rPr lang="en-US" smtClean="0"/>
              <a:pPr/>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1246183"/>
      </p:ext>
    </p:extLst>
  </p:cSld>
  <p:clrMap bg1="lt1" tx1="dk1" bg2="lt2" tx2="dk2" accent1="accent1" accent2="accent2" accent3="accent3" accent4="accent4" accent5="accent5" accent6="accent6" hlink="hlink" folHlink="folHlink"/>
  <p:sldLayoutIdLst>
    <p:sldLayoutId id="2147484282" r:id="rId1"/>
    <p:sldLayoutId id="2147484283" r:id="rId2"/>
    <p:sldLayoutId id="2147484284" r:id="rId3"/>
    <p:sldLayoutId id="2147484285" r:id="rId4"/>
    <p:sldLayoutId id="2147484286" r:id="rId5"/>
    <p:sldLayoutId id="2147484287" r:id="rId6"/>
    <p:sldLayoutId id="2147484288" r:id="rId7"/>
    <p:sldLayoutId id="2147484289" r:id="rId8"/>
    <p:sldLayoutId id="2147484290" r:id="rId9"/>
    <p:sldLayoutId id="2147484291" r:id="rId10"/>
    <p:sldLayoutId id="2147484292"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54BE8A5-A78B-4853-81C0-C49DACA9F24B}" type="datetimeFigureOut">
              <a:rPr lang="en-US" smtClean="0"/>
              <a:pPr/>
              <a:t>7/11/2020</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5A55B0B-6ECF-46EF-8B07-C7CE7E547A18}" type="slidenum">
              <a:rPr lang="en-US" smtClean="0"/>
              <a:pPr/>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9930437"/>
      </p:ext>
    </p:extLst>
  </p:cSld>
  <p:clrMap bg1="lt1" tx1="dk1" bg2="lt2" tx2="dk2" accent1="accent1" accent2="accent2" accent3="accent3" accent4="accent4" accent5="accent5" accent6="accent6" hlink="hlink" folHlink="folHlink"/>
  <p:sldLayoutIdLst>
    <p:sldLayoutId id="2147484294" r:id="rId1"/>
    <p:sldLayoutId id="2147484295" r:id="rId2"/>
    <p:sldLayoutId id="2147484296" r:id="rId3"/>
    <p:sldLayoutId id="2147484297" r:id="rId4"/>
    <p:sldLayoutId id="2147484298" r:id="rId5"/>
    <p:sldLayoutId id="2147484299" r:id="rId6"/>
    <p:sldLayoutId id="2147484300" r:id="rId7"/>
    <p:sldLayoutId id="2147484301" r:id="rId8"/>
    <p:sldLayoutId id="2147484302" r:id="rId9"/>
    <p:sldLayoutId id="2147484303" r:id="rId10"/>
    <p:sldLayoutId id="2147484304"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4BE8A5-A78B-4853-81C0-C49DACA9F24B}" type="datetimeFigureOut">
              <a:rPr lang="en-US" smtClean="0"/>
              <a:pPr/>
              <a:t>7/11/2020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A55B0B-6ECF-46EF-8B07-C7CE7E547A18}" type="slidenum">
              <a:rPr lang="en-US" smtClean="0"/>
              <a:pPr/>
              <a:t>‹#›</a:t>
            </a:fld>
            <a:endParaRPr lang="en-US"/>
          </a:p>
        </p:txBody>
      </p:sp>
    </p:spTree>
    <p:extLst>
      <p:ext uri="{BB962C8B-B14F-4D97-AF65-F5344CB8AC3E}">
        <p14:creationId xmlns:p14="http://schemas.microsoft.com/office/powerpoint/2010/main" val="2643129834"/>
      </p:ext>
    </p:extLst>
  </p:cSld>
  <p:clrMap bg1="lt1" tx1="dk1" bg2="lt2" tx2="dk2" accent1="accent1" accent2="accent2" accent3="accent3" accent4="accent4" accent5="accent5" accent6="accent6" hlink="hlink" folHlink="folHlink"/>
  <p:sldLayoutIdLst>
    <p:sldLayoutId id="2147484306" r:id="rId1"/>
    <p:sldLayoutId id="2147484307" r:id="rId2"/>
    <p:sldLayoutId id="2147484308" r:id="rId3"/>
    <p:sldLayoutId id="2147484309" r:id="rId4"/>
    <p:sldLayoutId id="2147484310" r:id="rId5"/>
    <p:sldLayoutId id="2147484311" r:id="rId6"/>
    <p:sldLayoutId id="2147484312" r:id="rId7"/>
    <p:sldLayoutId id="2147484313" r:id="rId8"/>
    <p:sldLayoutId id="2147484314" r:id="rId9"/>
    <p:sldLayoutId id="2147484315" r:id="rId10"/>
    <p:sldLayoutId id="214748431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1.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image" Target="../media/image6.png"/><Relationship Id="rId7" Type="http://schemas.openxmlformats.org/officeDocument/2006/relationships/diagramData" Target="../diagrams/data1.xml"/><Relationship Id="rId2" Type="http://schemas.openxmlformats.org/officeDocument/2006/relationships/image" Target="../media/image1.jpeg"/><Relationship Id="rId1" Type="http://schemas.openxmlformats.org/officeDocument/2006/relationships/slideLayout" Target="../slideLayouts/slideLayout19.xml"/><Relationship Id="rId6" Type="http://schemas.openxmlformats.org/officeDocument/2006/relationships/image" Target="../media/image9.png"/><Relationship Id="rId11" Type="http://schemas.microsoft.com/office/2007/relationships/diagramDrawing" Target="../diagrams/drawing1.xml"/><Relationship Id="rId5" Type="http://schemas.openxmlformats.org/officeDocument/2006/relationships/image" Target="../media/image8.png"/><Relationship Id="rId10" Type="http://schemas.openxmlformats.org/officeDocument/2006/relationships/diagramColors" Target="../diagrams/colors1.xml"/><Relationship Id="rId4" Type="http://schemas.openxmlformats.org/officeDocument/2006/relationships/image" Target="../media/image7.png"/><Relationship Id="rId9"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58.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3.png"/><Relationship Id="rId2" Type="http://schemas.openxmlformats.org/officeDocument/2006/relationships/diagramData" Target="../diagrams/data2.xml"/><Relationship Id="rId1" Type="http://schemas.openxmlformats.org/officeDocument/2006/relationships/slideLayout" Target="../slideLayouts/slideLayout6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24.png"/><Relationship Id="rId2" Type="http://schemas.openxmlformats.org/officeDocument/2006/relationships/diagramData" Target="../diagrams/data3.xml"/><Relationship Id="rId1" Type="http://schemas.openxmlformats.org/officeDocument/2006/relationships/slideLayout" Target="../slideLayouts/slideLayout9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25.png"/><Relationship Id="rId2" Type="http://schemas.openxmlformats.org/officeDocument/2006/relationships/diagramData" Target="../diagrams/data4.xml"/><Relationship Id="rId1" Type="http://schemas.openxmlformats.org/officeDocument/2006/relationships/slideLayout" Target="../slideLayouts/slideLayout80.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6.xml.rels><?xml version="1.0" encoding="UTF-8" standalone="yes"?>
<Relationships xmlns="http://schemas.openxmlformats.org/package/2006/relationships"><Relationship Id="rId3" Type="http://schemas.openxmlformats.org/officeDocument/2006/relationships/hyperlink" Target="https://public.tableau.com/profile/jemi8235#!/vizhome/voterturnout_15936712018620/Story1?publish=yes" TargetMode="External"/><Relationship Id="rId2" Type="http://schemas.openxmlformats.org/officeDocument/2006/relationships/image" Target="../media/image26.png"/><Relationship Id="rId1" Type="http://schemas.openxmlformats.org/officeDocument/2006/relationships/slideLayout" Target="../slideLayouts/slideLayout4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hyperlink" Target="https://www.census.gov/topics/public-sector/voting/data/tables.html" TargetMode="External"/><Relationship Id="rId2" Type="http://schemas.openxmlformats.org/officeDocument/2006/relationships/hyperlink" Target="http://www.electproject.org/home/voter-turnout/voter-turnout-data" TargetMode="External"/><Relationship Id="rId1" Type="http://schemas.openxmlformats.org/officeDocument/2006/relationships/slideLayout" Target="../slideLayouts/slideLayout36.xml"/><Relationship Id="rId5" Type="http://schemas.openxmlformats.org/officeDocument/2006/relationships/image" Target="../media/image14.png"/><Relationship Id="rId4" Type="http://schemas.openxmlformats.org/officeDocument/2006/relationships/image" Target="../media/image13.tmp"/></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8.xml"/></Relationships>
</file>

<file path=ppt/slides/_rels/slide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102.xml"/><Relationship Id="rId4" Type="http://schemas.openxmlformats.org/officeDocument/2006/relationships/hyperlink" Target="http://nowthis.com/log/2004/11/02.html"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nowthis.com/log/2004/11/02.html" TargetMode="External"/><Relationship Id="rId2" Type="http://schemas.openxmlformats.org/officeDocument/2006/relationships/image" Target="../media/image17.jpeg"/><Relationship Id="rId1" Type="http://schemas.openxmlformats.org/officeDocument/2006/relationships/slideLayout" Target="../slideLayouts/slideLayout58.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7.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andas-profiling/pandas-profiling#types" TargetMode="External"/><Relationship Id="rId2" Type="http://schemas.openxmlformats.org/officeDocument/2006/relationships/image" Target="../media/image19.png"/><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CD490CD-227C-BE4D-A0BA-B8CFE0A8E3A6}"/>
              </a:ext>
            </a:extLst>
          </p:cNvPr>
          <p:cNvPicPr>
            <a:picLocks noChangeAspect="1"/>
          </p:cNvPicPr>
          <p:nvPr/>
        </p:nvPicPr>
        <p:blipFill rotWithShape="1">
          <a:blip r:embed="rId2">
            <a:alphaModFix amt="40000"/>
          </a:blip>
          <a:srcRect t="6639"/>
          <a:stretch/>
        </p:blipFill>
        <p:spPr>
          <a:xfrm>
            <a:off x="20" y="0"/>
            <a:ext cx="12191980" cy="6857990"/>
          </a:xfrm>
          <a:prstGeom prst="rect">
            <a:avLst/>
          </a:prstGeom>
        </p:spPr>
      </p:pic>
      <p:sp>
        <p:nvSpPr>
          <p:cNvPr id="2" name="Title 1">
            <a:extLst>
              <a:ext uri="{FF2B5EF4-FFF2-40B4-BE49-F238E27FC236}">
                <a16:creationId xmlns:a16="http://schemas.microsoft.com/office/drawing/2014/main" id="{7A9A7685-B9BB-47DC-8FEF-490FA8B8A040}"/>
              </a:ext>
            </a:extLst>
          </p:cNvPr>
          <p:cNvSpPr>
            <a:spLocks noGrp="1"/>
          </p:cNvSpPr>
          <p:nvPr>
            <p:ph type="ctrTitle"/>
          </p:nvPr>
        </p:nvSpPr>
        <p:spPr>
          <a:xfrm>
            <a:off x="1154955" y="2324745"/>
            <a:ext cx="8825658" cy="3533603"/>
          </a:xfrm>
        </p:spPr>
        <p:txBody>
          <a:bodyPr>
            <a:normAutofit/>
          </a:bodyPr>
          <a:lstStyle/>
          <a:p>
            <a:pPr>
              <a:lnSpc>
                <a:spcPct val="90000"/>
              </a:lnSpc>
            </a:pPr>
            <a:r>
              <a:rPr lang="en-US" sz="4400" b="1" dirty="0">
                <a:solidFill>
                  <a:schemeClr val="tx1"/>
                </a:solidFill>
              </a:rPr>
              <a:t>An Analysis of the Relationships Between General and Primary Voter Turnout In U.S. Presidential Elections</a:t>
            </a:r>
            <a:endParaRPr lang="en-US" sz="4400" dirty="0">
              <a:solidFill>
                <a:schemeClr val="tx1"/>
              </a:solidFill>
            </a:endParaRPr>
          </a:p>
        </p:txBody>
      </p:sp>
      <p:sp>
        <p:nvSpPr>
          <p:cNvPr id="3" name="Subtitle 2">
            <a:extLst>
              <a:ext uri="{FF2B5EF4-FFF2-40B4-BE49-F238E27FC236}">
                <a16:creationId xmlns:a16="http://schemas.microsoft.com/office/drawing/2014/main" id="{42CE848E-3166-478E-8BFF-45E5B6F56CA8}"/>
              </a:ext>
            </a:extLst>
          </p:cNvPr>
          <p:cNvSpPr>
            <a:spLocks noGrp="1"/>
          </p:cNvSpPr>
          <p:nvPr>
            <p:ph type="subTitle" idx="1"/>
          </p:nvPr>
        </p:nvSpPr>
        <p:spPr>
          <a:xfrm>
            <a:off x="1154955" y="5858358"/>
            <a:ext cx="8825658" cy="619933"/>
          </a:xfrm>
        </p:spPr>
        <p:txBody>
          <a:bodyPr>
            <a:normAutofit/>
          </a:bodyPr>
          <a:lstStyle/>
          <a:p>
            <a:r>
              <a:rPr lang="en-US" b="1" dirty="0" err="1">
                <a:solidFill>
                  <a:schemeClr val="tx1"/>
                </a:solidFill>
              </a:rPr>
              <a:t>Jemi</a:t>
            </a:r>
            <a:r>
              <a:rPr lang="en-US" b="1" dirty="0">
                <a:solidFill>
                  <a:schemeClr val="tx1"/>
                </a:solidFill>
              </a:rPr>
              <a:t> </a:t>
            </a:r>
            <a:r>
              <a:rPr lang="en-US" b="1" dirty="0" err="1">
                <a:solidFill>
                  <a:schemeClr val="tx1"/>
                </a:solidFill>
              </a:rPr>
              <a:t>Assefa</a:t>
            </a:r>
            <a:r>
              <a:rPr lang="en-US" b="1" dirty="0">
                <a:solidFill>
                  <a:schemeClr val="tx1"/>
                </a:solidFill>
              </a:rPr>
              <a:t>, </a:t>
            </a:r>
            <a:r>
              <a:rPr lang="en-US" b="1" dirty="0" err="1">
                <a:solidFill>
                  <a:schemeClr val="tx1"/>
                </a:solidFill>
              </a:rPr>
              <a:t>Sanita</a:t>
            </a:r>
            <a:r>
              <a:rPr lang="en-US" b="1" dirty="0">
                <a:solidFill>
                  <a:schemeClr val="tx1"/>
                </a:solidFill>
              </a:rPr>
              <a:t> Gurung, Tom </a:t>
            </a:r>
            <a:r>
              <a:rPr lang="en-US" b="1" dirty="0" err="1">
                <a:solidFill>
                  <a:schemeClr val="tx1"/>
                </a:solidFill>
              </a:rPr>
              <a:t>VanEyck</a:t>
            </a:r>
            <a:endParaRPr lang="en-US" b="1" dirty="0">
              <a:solidFill>
                <a:schemeClr val="tx1"/>
              </a:solidFill>
            </a:endParaRPr>
          </a:p>
        </p:txBody>
      </p:sp>
      <p:sp>
        <p:nvSpPr>
          <p:cNvPr id="12" name="Rectangle 11">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9419658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155D83-9F37-46DC-963D-26537AE563E2}"/>
              </a:ext>
            </a:extLst>
          </p:cNvPr>
          <p:cNvSpPr>
            <a:spLocks noGrp="1"/>
          </p:cNvSpPr>
          <p:nvPr>
            <p:ph type="title"/>
          </p:nvPr>
        </p:nvSpPr>
        <p:spPr>
          <a:xfrm>
            <a:off x="686834" y="1153572"/>
            <a:ext cx="3200400" cy="4461163"/>
          </a:xfrm>
        </p:spPr>
        <p:txBody>
          <a:bodyPr>
            <a:normAutofit/>
          </a:bodyPr>
          <a:lstStyle/>
          <a:p>
            <a:r>
              <a:rPr lang="en-US">
                <a:solidFill>
                  <a:srgbClr val="FFFFFF"/>
                </a:solidFill>
              </a:rPr>
              <a:t>MODEL Options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F81D5AE-E4E7-824B-AB74-6AC842416B19}"/>
              </a:ext>
            </a:extLst>
          </p:cNvPr>
          <p:cNvSpPr>
            <a:spLocks noGrp="1"/>
          </p:cNvSpPr>
          <p:nvPr>
            <p:ph idx="1"/>
          </p:nvPr>
        </p:nvSpPr>
        <p:spPr>
          <a:xfrm>
            <a:off x="4447308" y="591344"/>
            <a:ext cx="6906491" cy="5585619"/>
          </a:xfrm>
        </p:spPr>
        <p:txBody>
          <a:bodyPr anchor="ctr">
            <a:normAutofit/>
          </a:bodyPr>
          <a:lstStyle/>
          <a:p>
            <a:r>
              <a:rPr lang="en-US" sz="1500"/>
              <a:t>Initial examination of the SVM/SVR analysis Model looked like it would be a good fit as our pre-analysis showed some heavy outliers and SVR is supposed to be good for outlier understanding.</a:t>
            </a:r>
          </a:p>
          <a:p>
            <a:r>
              <a:rPr lang="en-US" sz="1500"/>
              <a:t>After initial attempts, it looked like this model would require too much time to understand and it was abandoned.</a:t>
            </a:r>
          </a:p>
          <a:p>
            <a:pPr marL="0" indent="0">
              <a:buNone/>
            </a:pPr>
            <a:endParaRPr lang="en-US" sz="1500"/>
          </a:p>
          <a:p>
            <a:r>
              <a:rPr lang="en-US" sz="1500"/>
              <a:t>Another model examined was the </a:t>
            </a:r>
            <a:r>
              <a:rPr lang="en-US" sz="1500" err="1"/>
              <a:t>HubbleRegression</a:t>
            </a:r>
            <a:r>
              <a:rPr lang="en-US" sz="1500"/>
              <a:t> model. This model employed </a:t>
            </a:r>
            <a:r>
              <a:rPr lang="en-US" sz="1500" err="1"/>
              <a:t>CrossValidation</a:t>
            </a:r>
            <a:r>
              <a:rPr lang="en-US" sz="1500"/>
              <a:t> and </a:t>
            </a:r>
            <a:r>
              <a:rPr lang="en-US" sz="1500" err="1"/>
              <a:t>Kfold</a:t>
            </a:r>
            <a:r>
              <a:rPr lang="en-US" sz="1500"/>
              <a:t> scoring and is known for its lower bias than other methods. </a:t>
            </a:r>
          </a:p>
          <a:p>
            <a:r>
              <a:rPr lang="en-US" sz="1500"/>
              <a:t>This model appeared to have some good potential, and initially did provide additional information – it was hoped that we could compare this model’s output to that of the </a:t>
            </a:r>
            <a:r>
              <a:rPr lang="en-US" sz="1500" err="1"/>
              <a:t>LinearRegression</a:t>
            </a:r>
            <a:r>
              <a:rPr lang="en-US" sz="1500"/>
              <a:t> model. </a:t>
            </a:r>
          </a:p>
          <a:p>
            <a:pPr marL="0" indent="0">
              <a:buNone/>
            </a:pPr>
            <a:endParaRPr lang="en-US" sz="1500"/>
          </a:p>
          <a:p>
            <a:r>
              <a:rPr lang="en-US" sz="1500"/>
              <a:t>However, after further review with the TA’s and better understanding of the data, we decided to stay with the </a:t>
            </a:r>
            <a:r>
              <a:rPr lang="en-US" sz="1500" err="1"/>
              <a:t>LinearRegression</a:t>
            </a:r>
            <a:r>
              <a:rPr lang="en-US" sz="1500"/>
              <a:t> model and run multiple variable sets and compare the results.</a:t>
            </a:r>
          </a:p>
          <a:p>
            <a:r>
              <a:rPr lang="en-US" sz="1500"/>
              <a:t>Ultimately, after running the ML </a:t>
            </a:r>
            <a:r>
              <a:rPr lang="en-US" sz="1500" err="1"/>
              <a:t>LinearRegressions</a:t>
            </a:r>
            <a:r>
              <a:rPr lang="en-US" sz="1500"/>
              <a:t> and using 2, 4 &amp; 6 features (independent variables) of our Election data-set we discovered that with the max X variable predictor set we maximized both our R2 and MSE to give us the best results.</a:t>
            </a:r>
          </a:p>
        </p:txBody>
      </p:sp>
    </p:spTree>
    <p:extLst>
      <p:ext uri="{BB962C8B-B14F-4D97-AF65-F5344CB8AC3E}">
        <p14:creationId xmlns:p14="http://schemas.microsoft.com/office/powerpoint/2010/main" val="373708269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72" name="Picture 47">
            <a:extLst>
              <a:ext uri="{FF2B5EF4-FFF2-40B4-BE49-F238E27FC236}">
                <a16:creationId xmlns:a16="http://schemas.microsoft.com/office/drawing/2014/main" id="{5B89E5C5-A037-45B3-9D37-3658914D479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50" name="Picture 49">
            <a:extLst>
              <a:ext uri="{FF2B5EF4-FFF2-40B4-BE49-F238E27FC236}">
                <a16:creationId xmlns:a16="http://schemas.microsoft.com/office/drawing/2014/main" id="{5ACB93B0-521E-443D-9750-AFCFDDB3E80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52" name="Oval 51">
            <a:extLst>
              <a:ext uri="{FF2B5EF4-FFF2-40B4-BE49-F238E27FC236}">
                <a16:creationId xmlns:a16="http://schemas.microsoft.com/office/drawing/2014/main" id="{DA1DAC79-DDBA-4382-9D43-6E5F685BE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5878"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4" name="Picture 53">
            <a:extLst>
              <a:ext uri="{FF2B5EF4-FFF2-40B4-BE49-F238E27FC236}">
                <a16:creationId xmlns:a16="http://schemas.microsoft.com/office/drawing/2014/main" id="{E0880F10-995F-4F01-A83B-7ECDB7BE79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56" name="Picture 55">
            <a:extLst>
              <a:ext uri="{FF2B5EF4-FFF2-40B4-BE49-F238E27FC236}">
                <a16:creationId xmlns:a16="http://schemas.microsoft.com/office/drawing/2014/main" id="{A2D49266-1F08-40F2-B0E1-1D919DCB578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58" name="Rectangle 57">
            <a:extLst>
              <a:ext uri="{FF2B5EF4-FFF2-40B4-BE49-F238E27FC236}">
                <a16:creationId xmlns:a16="http://schemas.microsoft.com/office/drawing/2014/main" id="{6AACA73D-178F-4CFC-99E3-9F4FCBBDB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9155D83-9F37-46DC-963D-26537AE563E2}"/>
              </a:ext>
            </a:extLst>
          </p:cNvPr>
          <p:cNvSpPr>
            <a:spLocks noGrp="1"/>
          </p:cNvSpPr>
          <p:nvPr>
            <p:ph type="title"/>
          </p:nvPr>
        </p:nvSpPr>
        <p:spPr>
          <a:xfrm>
            <a:off x="646111" y="452718"/>
            <a:ext cx="9404723" cy="1400530"/>
          </a:xfrm>
        </p:spPr>
        <p:txBody>
          <a:bodyPr>
            <a:normAutofit/>
          </a:bodyPr>
          <a:lstStyle/>
          <a:p>
            <a:r>
              <a:rPr lang="en-US"/>
              <a:t>Our Approach</a:t>
            </a:r>
          </a:p>
        </p:txBody>
      </p:sp>
      <p:graphicFrame>
        <p:nvGraphicFramePr>
          <p:cNvPr id="22" name="Content Placeholder 2">
            <a:extLst>
              <a:ext uri="{FF2B5EF4-FFF2-40B4-BE49-F238E27FC236}">
                <a16:creationId xmlns:a16="http://schemas.microsoft.com/office/drawing/2014/main" id="{14CD3B27-50C6-47D6-BBEE-4F3D1E09ED80}"/>
              </a:ext>
            </a:extLst>
          </p:cNvPr>
          <p:cNvGraphicFramePr>
            <a:graphicFrameLocks noGrp="1"/>
          </p:cNvGraphicFramePr>
          <p:nvPr>
            <p:ph idx="1"/>
            <p:extLst>
              <p:ext uri="{D42A27DB-BD31-4B8C-83A1-F6EECF244321}">
                <p14:modId xmlns:p14="http://schemas.microsoft.com/office/powerpoint/2010/main" val="3147214492"/>
              </p:ext>
            </p:extLst>
          </p:nvPr>
        </p:nvGraphicFramePr>
        <p:xfrm>
          <a:off x="531628" y="1297172"/>
          <a:ext cx="9518835" cy="498689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77725791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 name="Rectangle 60">
            <a:extLst>
              <a:ext uri="{FF2B5EF4-FFF2-40B4-BE49-F238E27FC236}">
                <a16:creationId xmlns:a16="http://schemas.microsoft.com/office/drawing/2014/main" id="{49CD2D09-B1BB-4DF5-9E1C-3D21B21ED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20431" y="0"/>
            <a:ext cx="6271569"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9" name="Picture 62">
            <a:extLst>
              <a:ext uri="{FF2B5EF4-FFF2-40B4-BE49-F238E27FC236}">
                <a16:creationId xmlns:a16="http://schemas.microsoft.com/office/drawing/2014/main" id="{83355637-BA71-4F63-94C9-E77BF81BDF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DD350004-1CC9-43DD-937D-B20F1CB8AAC9}"/>
              </a:ext>
            </a:extLst>
          </p:cNvPr>
          <p:cNvSpPr>
            <a:spLocks noGrp="1"/>
          </p:cNvSpPr>
          <p:nvPr>
            <p:ph type="title"/>
          </p:nvPr>
        </p:nvSpPr>
        <p:spPr>
          <a:xfrm>
            <a:off x="1057274" y="367099"/>
            <a:ext cx="3228975" cy="975926"/>
          </a:xfrm>
        </p:spPr>
        <p:txBody>
          <a:bodyPr vert="horz" lIns="91440" tIns="45720" rIns="91440" bIns="45720" rtlCol="0">
            <a:normAutofit fontScale="90000"/>
          </a:bodyPr>
          <a:lstStyle/>
          <a:p>
            <a:br>
              <a:rPr lang="en-US" sz="2100" b="1" kern="1200" dirty="0">
                <a:solidFill>
                  <a:srgbClr val="000000"/>
                </a:solidFill>
                <a:ea typeface="+mj-ea"/>
                <a:cs typeface="+mj-cs"/>
              </a:rPr>
            </a:br>
            <a:br>
              <a:rPr lang="en-US" sz="2100" b="1" kern="1200" dirty="0">
                <a:solidFill>
                  <a:srgbClr val="000000"/>
                </a:solidFill>
                <a:ea typeface="+mj-ea"/>
                <a:cs typeface="+mj-cs"/>
              </a:rPr>
            </a:br>
            <a:r>
              <a:rPr lang="en-US" sz="2100" b="1" dirty="0">
                <a:solidFill>
                  <a:srgbClr val="000000"/>
                </a:solidFill>
              </a:rPr>
              <a:t>Preparing data for ML Model</a:t>
            </a:r>
            <a:br>
              <a:rPr lang="en-US" altLang="en-US" sz="2100" dirty="0">
                <a:solidFill>
                  <a:srgbClr val="000000"/>
                </a:solidFill>
              </a:rPr>
            </a:br>
            <a:endParaRPr lang="en-US" sz="2100" b="1" kern="1200" dirty="0">
              <a:solidFill>
                <a:srgbClr val="000000"/>
              </a:solidFill>
              <a:latin typeface="+mj-lt"/>
              <a:ea typeface="+mj-ea"/>
              <a:cs typeface="+mj-cs"/>
            </a:endParaRPr>
          </a:p>
        </p:txBody>
      </p:sp>
      <p:sp>
        <p:nvSpPr>
          <p:cNvPr id="56" name="Content Placeholder 2">
            <a:extLst>
              <a:ext uri="{FF2B5EF4-FFF2-40B4-BE49-F238E27FC236}">
                <a16:creationId xmlns:a16="http://schemas.microsoft.com/office/drawing/2014/main" id="{C4D01EFF-9EEE-4A10-A2EE-E7D6BCA82F9F}"/>
              </a:ext>
            </a:extLst>
          </p:cNvPr>
          <p:cNvSpPr>
            <a:spLocks noGrp="1"/>
          </p:cNvSpPr>
          <p:nvPr>
            <p:ph idx="1"/>
          </p:nvPr>
        </p:nvSpPr>
        <p:spPr>
          <a:xfrm>
            <a:off x="576397" y="1353654"/>
            <a:ext cx="4706803" cy="3788830"/>
          </a:xfrm>
        </p:spPr>
        <p:txBody>
          <a:bodyPr vert="horz" lIns="91440" tIns="45720" rIns="91440" bIns="45720" numCol="1" spcCol="182880" rtlCol="0" anchor="ctr">
            <a:normAutofit/>
          </a:bodyPr>
          <a:lstStyle/>
          <a:p>
            <a:pPr marL="57150" lvl="0" indent="-285750" fontAlgn="base">
              <a:spcBef>
                <a:spcPct val="0"/>
              </a:spcBef>
              <a:spcAft>
                <a:spcPts val="600"/>
              </a:spcAft>
              <a:buFont typeface="Wingdings" panose="05000000000000000000" pitchFamily="2" charset="2"/>
              <a:buChar char="Ø"/>
            </a:pPr>
            <a:r>
              <a:rPr lang="en-US" altLang="en-US" sz="1300">
                <a:solidFill>
                  <a:srgbClr val="000000"/>
                </a:solidFill>
                <a:latin typeface="+mj-lt"/>
              </a:rPr>
              <a:t>We assigned X and y values, and reshaped y. </a:t>
            </a:r>
          </a:p>
          <a:p>
            <a:pPr marL="57150" lvl="0" indent="-285750" fontAlgn="base">
              <a:spcBef>
                <a:spcPct val="0"/>
              </a:spcBef>
              <a:spcAft>
                <a:spcPts val="600"/>
              </a:spcAft>
              <a:buFont typeface="Wingdings" panose="05000000000000000000" pitchFamily="2" charset="2"/>
              <a:buChar char="Ø"/>
            </a:pPr>
            <a:r>
              <a:rPr lang="en-US" altLang="en-US" sz="1300">
                <a:solidFill>
                  <a:srgbClr val="000000"/>
                </a:solidFill>
                <a:latin typeface="+mj-lt"/>
              </a:rPr>
              <a:t>We Split the data into training and testing and imported from sklearn.preprocessing import StandardScaler to scale data for model.</a:t>
            </a:r>
          </a:p>
          <a:p>
            <a:pPr marL="57150" lvl="0" indent="-285750" fontAlgn="base">
              <a:spcBef>
                <a:spcPct val="0"/>
              </a:spcBef>
              <a:spcAft>
                <a:spcPts val="600"/>
              </a:spcAft>
              <a:buFont typeface="Wingdings" panose="05000000000000000000" pitchFamily="2" charset="2"/>
              <a:buChar char="Ø"/>
            </a:pPr>
            <a:r>
              <a:rPr lang="en-US" altLang="en-US" sz="1300">
                <a:solidFill>
                  <a:srgbClr val="000000"/>
                </a:solidFill>
                <a:latin typeface="+mj-lt"/>
              </a:rPr>
              <a:t>We transformed the training and testing data using the X_scaler and y_scaler models to Normalize data.  </a:t>
            </a:r>
          </a:p>
          <a:p>
            <a:pPr marL="57150" lvl="0" indent="-285750" fontAlgn="base">
              <a:spcBef>
                <a:spcPct val="0"/>
              </a:spcBef>
              <a:spcAft>
                <a:spcPts val="600"/>
              </a:spcAft>
              <a:buFont typeface="Wingdings" panose="05000000000000000000" pitchFamily="2" charset="2"/>
              <a:buChar char="Ø"/>
            </a:pPr>
            <a:r>
              <a:rPr lang="en-US" altLang="en-US" sz="1300">
                <a:solidFill>
                  <a:srgbClr val="000000"/>
                </a:solidFill>
                <a:latin typeface="+mj-lt"/>
              </a:rPr>
              <a:t>We did not normalize year, state, and re-election values, since we were not looking into the numeric values themselves but looking to see if patterns existed with election year, state, or election type. </a:t>
            </a:r>
          </a:p>
          <a:p>
            <a:pPr marL="57150" lvl="0" indent="-285750" fontAlgn="base">
              <a:spcBef>
                <a:spcPct val="0"/>
              </a:spcBef>
              <a:spcAft>
                <a:spcPts val="600"/>
              </a:spcAft>
              <a:buFont typeface="Wingdings" panose="05000000000000000000" pitchFamily="2" charset="2"/>
              <a:buChar char="Ø"/>
            </a:pPr>
            <a:r>
              <a:rPr lang="en-US" altLang="en-US" sz="1300">
                <a:solidFill>
                  <a:srgbClr val="000000"/>
                </a:solidFill>
                <a:latin typeface="+mj-lt"/>
              </a:rPr>
              <a:t>Because we did not want to normalize all x values, after scaling the columns we wanted, we reset x train and x test to scaled values.  We are still unsure if this was the best approach. </a:t>
            </a:r>
          </a:p>
          <a:p>
            <a:pPr marL="57150" lvl="0" indent="-285750" fontAlgn="base">
              <a:spcBef>
                <a:spcPct val="0"/>
              </a:spcBef>
              <a:spcAft>
                <a:spcPts val="600"/>
              </a:spcAft>
              <a:buFont typeface="Wingdings" panose="05000000000000000000" pitchFamily="2" charset="2"/>
              <a:buChar char="Ø"/>
            </a:pPr>
            <a:r>
              <a:rPr lang="en-US" altLang="en-US" sz="1300">
                <a:solidFill>
                  <a:srgbClr val="000000"/>
                </a:solidFill>
                <a:latin typeface="+mj-lt"/>
              </a:rPr>
              <a:t>After Creating  a Linear Regression model and fitting it to the scaled training data, we  used X_test_scaled, y_test_scaled, and model.predict(X_test_scaled) to calculate MSE and R2</a:t>
            </a:r>
          </a:p>
        </p:txBody>
      </p:sp>
      <p:sp>
        <p:nvSpPr>
          <p:cNvPr id="60" name="Freeform 49">
            <a:extLst>
              <a:ext uri="{FF2B5EF4-FFF2-40B4-BE49-F238E27FC236}">
                <a16:creationId xmlns:a16="http://schemas.microsoft.com/office/drawing/2014/main" id="{967C29FE-FD32-4AFB-AD20-DBDF5864B2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13915"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accent3"/>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4" name="Picture 33">
            <a:extLst>
              <a:ext uri="{FF2B5EF4-FFF2-40B4-BE49-F238E27FC236}">
                <a16:creationId xmlns:a16="http://schemas.microsoft.com/office/drawing/2014/main" id="{591F1731-49E6-DA45-A1C8-AFD470015811}"/>
              </a:ext>
            </a:extLst>
          </p:cNvPr>
          <p:cNvPicPr>
            <a:picLocks noChangeAspect="1"/>
          </p:cNvPicPr>
          <p:nvPr/>
        </p:nvPicPr>
        <p:blipFill rotWithShape="1">
          <a:blip r:embed="rId3">
            <a:extLst>
              <a:ext uri="{28A0092B-C50C-407E-A947-70E740481C1C}">
                <a14:useLocalDpi xmlns:a14="http://schemas.microsoft.com/office/drawing/2010/main" val="0"/>
              </a:ext>
            </a:extLst>
          </a:blip>
          <a:srcRect l="15019" r="30669" b="1"/>
          <a:stretch/>
        </p:blipFill>
        <p:spPr>
          <a:xfrm>
            <a:off x="6893318" y="770037"/>
            <a:ext cx="5298683" cy="6097438"/>
          </a:xfrm>
          <a:custGeom>
            <a:avLst/>
            <a:gdLst/>
            <a:ahLst/>
            <a:cxnLst/>
            <a:rect l="l" t="t" r="r" b="b"/>
            <a:pathLst>
              <a:path w="5298683" h="6097438">
                <a:moveTo>
                  <a:pt x="3120528" y="0"/>
                </a:moveTo>
                <a:cubicBezTo>
                  <a:pt x="3874524" y="0"/>
                  <a:pt x="4566062" y="267415"/>
                  <a:pt x="5105473" y="712577"/>
                </a:cubicBezTo>
                <a:lnTo>
                  <a:pt x="5298683" y="888178"/>
                </a:lnTo>
                <a:lnTo>
                  <a:pt x="5298683" y="5352876"/>
                </a:lnTo>
                <a:lnTo>
                  <a:pt x="5105473" y="5528477"/>
                </a:lnTo>
                <a:cubicBezTo>
                  <a:pt x="4874296" y="5719261"/>
                  <a:pt x="4615179" y="5877397"/>
                  <a:pt x="4335177" y="5995828"/>
                </a:cubicBezTo>
                <a:lnTo>
                  <a:pt x="4057556" y="6097438"/>
                </a:lnTo>
                <a:lnTo>
                  <a:pt x="2183499" y="6097438"/>
                </a:lnTo>
                <a:lnTo>
                  <a:pt x="1905878" y="5995828"/>
                </a:lnTo>
                <a:cubicBezTo>
                  <a:pt x="785873" y="5522106"/>
                  <a:pt x="0" y="4413092"/>
                  <a:pt x="0" y="3120527"/>
                </a:cubicBezTo>
                <a:cubicBezTo>
                  <a:pt x="0" y="1397108"/>
                  <a:pt x="1397108" y="0"/>
                  <a:pt x="3120528" y="0"/>
                </a:cubicBezTo>
                <a:close/>
              </a:path>
            </a:pathLst>
          </a:custGeom>
        </p:spPr>
      </p:pic>
      <p:sp>
        <p:nvSpPr>
          <p:cNvPr id="6" name="Rectangle 3">
            <a:extLst>
              <a:ext uri="{FF2B5EF4-FFF2-40B4-BE49-F238E27FC236}">
                <a16:creationId xmlns:a16="http://schemas.microsoft.com/office/drawing/2014/main" id="{D548FF1E-0673-439D-ADDD-4D9469B06160}"/>
              </a:ext>
            </a:extLst>
          </p:cNvPr>
          <p:cNvSpPr>
            <a:spLocks noChangeArrowheads="1"/>
          </p:cNvSpPr>
          <p:nvPr/>
        </p:nvSpPr>
        <p:spPr bwMode="auto">
          <a:xfrm>
            <a:off x="0" y="90100"/>
            <a:ext cx="461584"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457056"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55092726"/>
      </p:ext>
    </p:extLst>
  </p:cSld>
  <p:clrMapOvr>
    <a:masterClrMapping/>
  </p:clrMapOvr>
  <p:transition spd="slow">
    <p:comb/>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50004-1CC9-43DD-937D-B20F1CB8AAC9}"/>
              </a:ext>
            </a:extLst>
          </p:cNvPr>
          <p:cNvSpPr>
            <a:spLocks noGrp="1"/>
          </p:cNvSpPr>
          <p:nvPr>
            <p:ph type="title"/>
          </p:nvPr>
        </p:nvSpPr>
        <p:spPr>
          <a:xfrm>
            <a:off x="525105" y="361666"/>
            <a:ext cx="3338150" cy="1676603"/>
          </a:xfrm>
        </p:spPr>
        <p:txBody>
          <a:bodyPr vert="horz" lIns="91440" tIns="45720" rIns="91440" bIns="45720" rtlCol="0">
            <a:normAutofit/>
          </a:bodyPr>
          <a:lstStyle/>
          <a:p>
            <a:r>
              <a:rPr lang="en-US" sz="1400" kern="1200" dirty="0">
                <a:ea typeface="+mj-ea"/>
                <a:cs typeface="+mj-cs"/>
              </a:rPr>
              <a:t>ML model 1 – Linear Regression</a:t>
            </a:r>
            <a:br>
              <a:rPr lang="en-US" sz="1400" kern="1200" dirty="0">
                <a:ea typeface="+mj-ea"/>
                <a:cs typeface="+mj-cs"/>
              </a:rPr>
            </a:br>
            <a:br>
              <a:rPr lang="en-US" sz="1400" kern="1200" dirty="0">
                <a:ea typeface="+mj-ea"/>
                <a:cs typeface="+mj-cs"/>
              </a:rPr>
            </a:br>
            <a:r>
              <a:rPr lang="en-US" sz="1400" kern="1200" dirty="0">
                <a:ea typeface="+mj-ea"/>
                <a:cs typeface="+mj-cs"/>
              </a:rPr>
              <a:t>Features: Election Year, State, Voter Eligible Population, Voters Registered, Primary Voter Turnout Count, Type of Election</a:t>
            </a:r>
            <a:br>
              <a:rPr lang="en-US" sz="1200" b="1" kern="1200" dirty="0">
                <a:ea typeface="+mj-ea"/>
                <a:cs typeface="+mj-cs"/>
              </a:rPr>
            </a:br>
            <a:br>
              <a:rPr lang="en-US" sz="1200" b="1" kern="1200" dirty="0">
                <a:ea typeface="+mj-ea"/>
                <a:cs typeface="+mj-cs"/>
              </a:rPr>
            </a:br>
            <a:br>
              <a:rPr lang="en-US" altLang="en-US" sz="1200" dirty="0"/>
            </a:br>
            <a:endParaRPr lang="en-US" sz="1200" b="1" kern="1200" dirty="0">
              <a:latin typeface="+mj-lt"/>
              <a:ea typeface="+mj-ea"/>
              <a:cs typeface="+mj-cs"/>
            </a:endParaRPr>
          </a:p>
        </p:txBody>
      </p:sp>
      <p:graphicFrame>
        <p:nvGraphicFramePr>
          <p:cNvPr id="154" name="Content Placeholder 2">
            <a:extLst>
              <a:ext uri="{FF2B5EF4-FFF2-40B4-BE49-F238E27FC236}">
                <a16:creationId xmlns:a16="http://schemas.microsoft.com/office/drawing/2014/main" id="{37A581E6-8EC2-4FFC-9335-3D66F757374A}"/>
              </a:ext>
            </a:extLst>
          </p:cNvPr>
          <p:cNvGraphicFramePr>
            <a:graphicFrameLocks noGrp="1"/>
          </p:cNvGraphicFramePr>
          <p:nvPr>
            <p:ph idx="1"/>
            <p:extLst>
              <p:ext uri="{D42A27DB-BD31-4B8C-83A1-F6EECF244321}">
                <p14:modId xmlns:p14="http://schemas.microsoft.com/office/powerpoint/2010/main" val="924451887"/>
              </p:ext>
            </p:extLst>
          </p:nvPr>
        </p:nvGraphicFramePr>
        <p:xfrm>
          <a:off x="259873" y="2305869"/>
          <a:ext cx="4098154" cy="41904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7569FA3B-A839-479A-B6B7-F76B858434CC}"/>
              </a:ext>
            </a:extLst>
          </p:cNvPr>
          <p:cNvPicPr>
            <a:picLocks noChangeAspect="1"/>
          </p:cNvPicPr>
          <p:nvPr/>
        </p:nvPicPr>
        <p:blipFill rotWithShape="1">
          <a:blip r:embed="rId7">
            <a:extLst>
              <a:ext uri="{28A0092B-C50C-407E-A947-70E740481C1C}">
                <a14:useLocalDpi xmlns:a14="http://schemas.microsoft.com/office/drawing/2010/main" val="0"/>
              </a:ext>
            </a:extLst>
          </a:blip>
          <a:srcRect r="22641"/>
          <a:stretch/>
        </p:blipFill>
        <p:spPr>
          <a:xfrm>
            <a:off x="4636008" y="542261"/>
            <a:ext cx="7296119" cy="6315740"/>
          </a:xfrm>
          <a:prstGeom prst="rect">
            <a:avLst/>
          </a:prstGeom>
          <a:effectLst/>
        </p:spPr>
      </p:pic>
      <p:sp>
        <p:nvSpPr>
          <p:cNvPr id="5" name="TextBox 4">
            <a:extLst>
              <a:ext uri="{FF2B5EF4-FFF2-40B4-BE49-F238E27FC236}">
                <a16:creationId xmlns:a16="http://schemas.microsoft.com/office/drawing/2014/main" id="{5C112B4E-FDCC-4FE2-8D53-04B8B3F86F8C}"/>
              </a:ext>
            </a:extLst>
          </p:cNvPr>
          <p:cNvSpPr txBox="1"/>
          <p:nvPr/>
        </p:nvSpPr>
        <p:spPr>
          <a:xfrm>
            <a:off x="4986496" y="152420"/>
            <a:ext cx="6684501" cy="646331"/>
          </a:xfrm>
          <a:prstGeom prst="rect">
            <a:avLst/>
          </a:prstGeom>
          <a:noFill/>
        </p:spPr>
        <p:txBody>
          <a:bodyPr wrap="square" rtlCol="0">
            <a:spAutoFit/>
          </a:bodyPr>
          <a:lstStyle/>
          <a:p>
            <a:r>
              <a:rPr lang="en-US" b="1" dirty="0">
                <a:solidFill>
                  <a:srgbClr val="003399"/>
                </a:solidFill>
              </a:rPr>
              <a:t>MSE: 0.05744684732134782</a:t>
            </a:r>
            <a:r>
              <a:rPr lang="en-US" b="1" dirty="0">
                <a:solidFill>
                  <a:schemeClr val="bg1"/>
                </a:solidFill>
              </a:rPr>
              <a:t>      </a:t>
            </a:r>
            <a:r>
              <a:rPr lang="en-US" b="1" dirty="0">
                <a:solidFill>
                  <a:srgbClr val="C00000"/>
                </a:solidFill>
              </a:rPr>
              <a:t>R2: 0.9914012628851123</a:t>
            </a:r>
            <a:r>
              <a:rPr lang="en-US" b="1" dirty="0">
                <a:solidFill>
                  <a:schemeClr val="bg1"/>
                </a:solidFill>
              </a:rPr>
              <a:t> </a:t>
            </a:r>
          </a:p>
          <a:p>
            <a:endParaRPr lang="en-US" dirty="0"/>
          </a:p>
        </p:txBody>
      </p:sp>
    </p:spTree>
    <p:extLst>
      <p:ext uri="{BB962C8B-B14F-4D97-AF65-F5344CB8AC3E}">
        <p14:creationId xmlns:p14="http://schemas.microsoft.com/office/powerpoint/2010/main" val="29154404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50004-1CC9-43DD-937D-B20F1CB8AAC9}"/>
              </a:ext>
            </a:extLst>
          </p:cNvPr>
          <p:cNvSpPr>
            <a:spLocks noGrp="1"/>
          </p:cNvSpPr>
          <p:nvPr>
            <p:ph type="title"/>
          </p:nvPr>
        </p:nvSpPr>
        <p:spPr>
          <a:xfrm>
            <a:off x="510304" y="260294"/>
            <a:ext cx="3667039" cy="1676603"/>
          </a:xfrm>
        </p:spPr>
        <p:txBody>
          <a:bodyPr vert="horz" lIns="91440" tIns="45720" rIns="91440" bIns="45720" rtlCol="0">
            <a:normAutofit/>
          </a:bodyPr>
          <a:lstStyle/>
          <a:p>
            <a:r>
              <a:rPr lang="en-US" sz="1400" kern="1200" dirty="0">
                <a:ea typeface="+mj-ea"/>
                <a:cs typeface="+mj-cs"/>
              </a:rPr>
              <a:t>ML model </a:t>
            </a:r>
            <a:r>
              <a:rPr lang="en-US" sz="1400" dirty="0"/>
              <a:t>2</a:t>
            </a:r>
            <a:r>
              <a:rPr lang="en-US" sz="1400" kern="1200" dirty="0">
                <a:ea typeface="+mj-ea"/>
                <a:cs typeface="+mj-cs"/>
              </a:rPr>
              <a:t>– Linear Regression</a:t>
            </a:r>
            <a:br>
              <a:rPr lang="en-US" sz="1400" kern="1200" dirty="0">
                <a:ea typeface="+mj-ea"/>
                <a:cs typeface="+mj-cs"/>
              </a:rPr>
            </a:br>
            <a:br>
              <a:rPr lang="en-US" sz="1400" kern="1200" dirty="0">
                <a:ea typeface="+mj-ea"/>
                <a:cs typeface="+mj-cs"/>
              </a:rPr>
            </a:br>
            <a:r>
              <a:rPr lang="en-US" sz="1400" kern="1200" dirty="0">
                <a:ea typeface="+mj-ea"/>
                <a:cs typeface="+mj-cs"/>
              </a:rPr>
              <a:t>Features: Election Year, State, Voter Eligible Population, Primary Voter Turnout Count, General Turnout Count, Type of Election </a:t>
            </a:r>
            <a:br>
              <a:rPr lang="en-US" sz="1400" kern="1200" dirty="0">
                <a:ea typeface="+mj-ea"/>
                <a:cs typeface="+mj-cs"/>
              </a:rPr>
            </a:br>
            <a:r>
              <a:rPr lang="en-US" sz="1400" kern="1200" dirty="0">
                <a:ea typeface="+mj-ea"/>
                <a:cs typeface="+mj-cs"/>
              </a:rPr>
              <a:t>(Removed Registration)</a:t>
            </a:r>
            <a:br>
              <a:rPr lang="en-US" sz="1200" b="1" kern="1200" dirty="0">
                <a:ea typeface="+mj-ea"/>
                <a:cs typeface="+mj-cs"/>
              </a:rPr>
            </a:br>
            <a:br>
              <a:rPr lang="en-US" sz="1200" b="1" kern="1200" dirty="0">
                <a:ea typeface="+mj-ea"/>
                <a:cs typeface="+mj-cs"/>
              </a:rPr>
            </a:br>
            <a:br>
              <a:rPr lang="en-US" altLang="en-US" sz="1200" dirty="0"/>
            </a:br>
            <a:endParaRPr lang="en-US" sz="1200" b="1" kern="1200" dirty="0">
              <a:latin typeface="+mj-lt"/>
              <a:ea typeface="+mj-ea"/>
              <a:cs typeface="+mj-cs"/>
            </a:endParaRPr>
          </a:p>
        </p:txBody>
      </p:sp>
      <p:graphicFrame>
        <p:nvGraphicFramePr>
          <p:cNvPr id="154" name="Content Placeholder 2">
            <a:extLst>
              <a:ext uri="{FF2B5EF4-FFF2-40B4-BE49-F238E27FC236}">
                <a16:creationId xmlns:a16="http://schemas.microsoft.com/office/drawing/2014/main" id="{37A581E6-8EC2-4FFC-9335-3D66F757374A}"/>
              </a:ext>
            </a:extLst>
          </p:cNvPr>
          <p:cNvGraphicFramePr>
            <a:graphicFrameLocks noGrp="1"/>
          </p:cNvGraphicFramePr>
          <p:nvPr>
            <p:ph idx="1"/>
            <p:extLst>
              <p:ext uri="{D42A27DB-BD31-4B8C-83A1-F6EECF244321}">
                <p14:modId xmlns:p14="http://schemas.microsoft.com/office/powerpoint/2010/main" val="2773048939"/>
              </p:ext>
            </p:extLst>
          </p:nvPr>
        </p:nvGraphicFramePr>
        <p:xfrm>
          <a:off x="294747" y="2127864"/>
          <a:ext cx="4098154" cy="41707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5C112B4E-FDCC-4FE2-8D53-04B8B3F86F8C}"/>
              </a:ext>
            </a:extLst>
          </p:cNvPr>
          <p:cNvSpPr txBox="1"/>
          <p:nvPr/>
        </p:nvSpPr>
        <p:spPr>
          <a:xfrm>
            <a:off x="4876437" y="243840"/>
            <a:ext cx="6666633" cy="646331"/>
          </a:xfrm>
          <a:prstGeom prst="rect">
            <a:avLst/>
          </a:prstGeom>
          <a:noFill/>
        </p:spPr>
        <p:txBody>
          <a:bodyPr wrap="square" rtlCol="0">
            <a:spAutoFit/>
          </a:bodyPr>
          <a:lstStyle/>
          <a:p>
            <a:r>
              <a:rPr lang="en-US" b="1" dirty="0">
                <a:solidFill>
                  <a:srgbClr val="003399"/>
                </a:solidFill>
              </a:rPr>
              <a:t>MSE: 0.09559354853215604</a:t>
            </a:r>
            <a:r>
              <a:rPr lang="en-US" b="1" dirty="0"/>
              <a:t>          </a:t>
            </a:r>
            <a:r>
              <a:rPr lang="en-US" b="1" dirty="0">
                <a:solidFill>
                  <a:srgbClr val="FF0000"/>
                </a:solidFill>
              </a:rPr>
              <a:t>R2: 0.9856914028874513 </a:t>
            </a:r>
          </a:p>
          <a:p>
            <a:endParaRPr lang="en-US" dirty="0"/>
          </a:p>
        </p:txBody>
      </p:sp>
      <p:pic>
        <p:nvPicPr>
          <p:cNvPr id="6" name="Picture 5">
            <a:extLst>
              <a:ext uri="{FF2B5EF4-FFF2-40B4-BE49-F238E27FC236}">
                <a16:creationId xmlns:a16="http://schemas.microsoft.com/office/drawing/2014/main" id="{A3ADCDDB-10A4-4E4C-8FDE-72EC5ED7AEF1}"/>
              </a:ext>
            </a:extLst>
          </p:cNvPr>
          <p:cNvPicPr>
            <a:picLocks noChangeAspect="1"/>
          </p:cNvPicPr>
          <p:nvPr/>
        </p:nvPicPr>
        <p:blipFill rotWithShape="1">
          <a:blip r:embed="rId7"/>
          <a:srcRect t="434"/>
          <a:stretch/>
        </p:blipFill>
        <p:spPr>
          <a:xfrm>
            <a:off x="5122223" y="1019331"/>
            <a:ext cx="7069778" cy="5279290"/>
          </a:xfrm>
          <a:prstGeom prst="rect">
            <a:avLst/>
          </a:prstGeom>
        </p:spPr>
      </p:pic>
    </p:spTree>
    <p:extLst>
      <p:ext uri="{BB962C8B-B14F-4D97-AF65-F5344CB8AC3E}">
        <p14:creationId xmlns:p14="http://schemas.microsoft.com/office/powerpoint/2010/main" val="191550310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50004-1CC9-43DD-937D-B20F1CB8AAC9}"/>
              </a:ext>
            </a:extLst>
          </p:cNvPr>
          <p:cNvSpPr>
            <a:spLocks noGrp="1"/>
          </p:cNvSpPr>
          <p:nvPr>
            <p:ph type="title"/>
          </p:nvPr>
        </p:nvSpPr>
        <p:spPr>
          <a:xfrm>
            <a:off x="542600" y="388530"/>
            <a:ext cx="3667039" cy="1637732"/>
          </a:xfrm>
        </p:spPr>
        <p:txBody>
          <a:bodyPr vert="horz" lIns="91440" tIns="45720" rIns="91440" bIns="45720" rtlCol="0">
            <a:normAutofit fontScale="90000"/>
          </a:bodyPr>
          <a:lstStyle/>
          <a:p>
            <a:r>
              <a:rPr lang="en-US" sz="1400" kern="1200" dirty="0">
                <a:ea typeface="+mj-ea"/>
                <a:cs typeface="+mj-cs"/>
              </a:rPr>
              <a:t>ML model </a:t>
            </a:r>
            <a:r>
              <a:rPr lang="en-US" sz="1400" dirty="0"/>
              <a:t>3</a:t>
            </a:r>
            <a:r>
              <a:rPr lang="en-US" sz="1400" kern="1200" dirty="0">
                <a:ea typeface="+mj-ea"/>
                <a:cs typeface="+mj-cs"/>
              </a:rPr>
              <a:t>– Linear Regression</a:t>
            </a:r>
            <a:br>
              <a:rPr lang="en-US" sz="1400" kern="1200" dirty="0">
                <a:ea typeface="+mj-ea"/>
                <a:cs typeface="+mj-cs"/>
              </a:rPr>
            </a:br>
            <a:br>
              <a:rPr lang="en-US" sz="1400" kern="1200" dirty="0">
                <a:ea typeface="+mj-ea"/>
                <a:cs typeface="+mj-cs"/>
              </a:rPr>
            </a:br>
            <a:r>
              <a:rPr lang="en-US" sz="1400" kern="1200" dirty="0">
                <a:ea typeface="+mj-ea"/>
                <a:cs typeface="+mj-cs"/>
              </a:rPr>
              <a:t>Features: Election Year, State, Voter Eligible Population, Primary Voter Turnout Count, General Turnout Count </a:t>
            </a:r>
            <a:br>
              <a:rPr lang="en-US" sz="1400" kern="1200" dirty="0">
                <a:ea typeface="+mj-ea"/>
                <a:cs typeface="+mj-cs"/>
              </a:rPr>
            </a:br>
            <a:r>
              <a:rPr lang="en-US" sz="1400" kern="1200" dirty="0">
                <a:ea typeface="+mj-ea"/>
                <a:cs typeface="+mj-cs"/>
              </a:rPr>
              <a:t>( Removed Election Type &amp; Registration)</a:t>
            </a:r>
            <a:br>
              <a:rPr lang="en-US" sz="1200" b="1" kern="1200" dirty="0">
                <a:ea typeface="+mj-ea"/>
                <a:cs typeface="+mj-cs"/>
              </a:rPr>
            </a:br>
            <a:br>
              <a:rPr lang="en-US" sz="1200" b="1" kern="1200" dirty="0">
                <a:ea typeface="+mj-ea"/>
                <a:cs typeface="+mj-cs"/>
              </a:rPr>
            </a:br>
            <a:br>
              <a:rPr lang="en-US" altLang="en-US" sz="1200" dirty="0"/>
            </a:br>
            <a:endParaRPr lang="en-US" sz="1200" b="1" kern="1200" dirty="0">
              <a:latin typeface="+mj-lt"/>
              <a:ea typeface="+mj-ea"/>
              <a:cs typeface="+mj-cs"/>
            </a:endParaRPr>
          </a:p>
        </p:txBody>
      </p:sp>
      <p:graphicFrame>
        <p:nvGraphicFramePr>
          <p:cNvPr id="154" name="Content Placeholder 2">
            <a:extLst>
              <a:ext uri="{FF2B5EF4-FFF2-40B4-BE49-F238E27FC236}">
                <a16:creationId xmlns:a16="http://schemas.microsoft.com/office/drawing/2014/main" id="{37A581E6-8EC2-4FFC-9335-3D66F757374A}"/>
              </a:ext>
            </a:extLst>
          </p:cNvPr>
          <p:cNvGraphicFramePr>
            <a:graphicFrameLocks noGrp="1"/>
          </p:cNvGraphicFramePr>
          <p:nvPr>
            <p:ph idx="1"/>
            <p:extLst>
              <p:ext uri="{D42A27DB-BD31-4B8C-83A1-F6EECF244321}">
                <p14:modId xmlns:p14="http://schemas.microsoft.com/office/powerpoint/2010/main" val="2155804438"/>
              </p:ext>
            </p:extLst>
          </p:nvPr>
        </p:nvGraphicFramePr>
        <p:xfrm>
          <a:off x="226634" y="2216762"/>
          <a:ext cx="4089335" cy="41249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5C112B4E-FDCC-4FE2-8D53-04B8B3F86F8C}"/>
              </a:ext>
            </a:extLst>
          </p:cNvPr>
          <p:cNvSpPr txBox="1"/>
          <p:nvPr/>
        </p:nvSpPr>
        <p:spPr>
          <a:xfrm>
            <a:off x="4858569" y="202020"/>
            <a:ext cx="6684501" cy="646331"/>
          </a:xfrm>
          <a:prstGeom prst="rect">
            <a:avLst/>
          </a:prstGeom>
          <a:noFill/>
        </p:spPr>
        <p:txBody>
          <a:bodyPr wrap="square" rtlCol="0">
            <a:spAutoFit/>
          </a:bodyPr>
          <a:lstStyle/>
          <a:p>
            <a:r>
              <a:rPr lang="en-US" b="1" dirty="0">
                <a:solidFill>
                  <a:srgbClr val="003399"/>
                </a:solidFill>
              </a:rPr>
              <a:t>MSE: </a:t>
            </a:r>
            <a:r>
              <a:rPr lang="en-US" b="1" dirty="0">
                <a:solidFill>
                  <a:srgbClr val="0000CC"/>
                </a:solidFill>
              </a:rPr>
              <a:t>0.09766850927878988</a:t>
            </a:r>
            <a:r>
              <a:rPr lang="en-US" b="1" dirty="0">
                <a:solidFill>
                  <a:schemeClr val="bg1"/>
                </a:solidFill>
              </a:rPr>
              <a:t>      </a:t>
            </a:r>
            <a:r>
              <a:rPr lang="en-US" b="1" dirty="0">
                <a:solidFill>
                  <a:srgbClr val="C00000"/>
                </a:solidFill>
              </a:rPr>
              <a:t>R2: 0.9853808194034837</a:t>
            </a:r>
            <a:r>
              <a:rPr lang="en-US" b="1" dirty="0">
                <a:solidFill>
                  <a:schemeClr val="bg1"/>
                </a:solidFill>
              </a:rPr>
              <a:t> </a:t>
            </a:r>
          </a:p>
          <a:p>
            <a:endParaRPr lang="en-US" dirty="0"/>
          </a:p>
        </p:txBody>
      </p:sp>
      <p:pic>
        <p:nvPicPr>
          <p:cNvPr id="4" name="Picture 3">
            <a:extLst>
              <a:ext uri="{FF2B5EF4-FFF2-40B4-BE49-F238E27FC236}">
                <a16:creationId xmlns:a16="http://schemas.microsoft.com/office/drawing/2014/main" id="{F76BAC23-7A78-4DA4-85A2-E9FE7EFBED1E}"/>
              </a:ext>
            </a:extLst>
          </p:cNvPr>
          <p:cNvPicPr>
            <a:picLocks noChangeAspect="1"/>
          </p:cNvPicPr>
          <p:nvPr/>
        </p:nvPicPr>
        <p:blipFill>
          <a:blip r:embed="rId7"/>
          <a:stretch>
            <a:fillRect/>
          </a:stretch>
        </p:blipFill>
        <p:spPr>
          <a:xfrm>
            <a:off x="5008631" y="848351"/>
            <a:ext cx="7183369" cy="5302869"/>
          </a:xfrm>
          <a:prstGeom prst="rect">
            <a:avLst/>
          </a:prstGeom>
        </p:spPr>
      </p:pic>
    </p:spTree>
    <p:extLst>
      <p:ext uri="{BB962C8B-B14F-4D97-AF65-F5344CB8AC3E}">
        <p14:creationId xmlns:p14="http://schemas.microsoft.com/office/powerpoint/2010/main" val="40667218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0F96358-D1E2-4145-9CAC-0BD81EEFCD5A}"/>
              </a:ext>
            </a:extLst>
          </p:cNvPr>
          <p:cNvSpPr>
            <a:spLocks noGrp="1"/>
          </p:cNvSpPr>
          <p:nvPr>
            <p:ph type="title"/>
          </p:nvPr>
        </p:nvSpPr>
        <p:spPr>
          <a:xfrm>
            <a:off x="3045368" y="2043663"/>
            <a:ext cx="6105194" cy="2031055"/>
          </a:xfrm>
        </p:spPr>
        <p:txBody>
          <a:bodyPr vert="horz" lIns="91440" tIns="45720" rIns="91440" bIns="45720" rtlCol="0" anchor="b">
            <a:normAutofit fontScale="90000"/>
          </a:bodyPr>
          <a:lstStyle/>
          <a:p>
            <a:pPr algn="ctr"/>
            <a:r>
              <a:rPr lang="en-US" sz="6000" kern="1200" dirty="0">
                <a:solidFill>
                  <a:srgbClr val="FFFFFF"/>
                </a:solidFill>
                <a:latin typeface="+mj-lt"/>
                <a:ea typeface="+mj-ea"/>
                <a:cs typeface="+mj-cs"/>
              </a:rPr>
              <a:t>Tableau Visualization</a:t>
            </a:r>
            <a:br>
              <a:rPr lang="en-US" sz="6000" kern="1200" dirty="0">
                <a:solidFill>
                  <a:srgbClr val="FFFFFF"/>
                </a:solidFill>
                <a:latin typeface="+mj-lt"/>
                <a:ea typeface="+mj-ea"/>
                <a:cs typeface="+mj-cs"/>
              </a:rPr>
            </a:br>
            <a:r>
              <a:rPr lang="en-US" sz="1800" dirty="0">
                <a:hlinkClick r:id="rId3"/>
              </a:rPr>
              <a:t>https://public.tableau.com/profile/jemi8235#!/vizhome/voterturnout_15936712018620/Story1?publish=yes</a:t>
            </a:r>
            <a:endParaRPr lang="en-US" sz="1800" kern="1200" dirty="0">
              <a:solidFill>
                <a:srgbClr val="FFFFFF"/>
              </a:solidFill>
              <a:latin typeface="+mj-lt"/>
              <a:ea typeface="+mj-ea"/>
              <a:cs typeface="+mj-cs"/>
            </a:endParaRPr>
          </a:p>
        </p:txBody>
      </p:sp>
    </p:spTree>
    <p:extLst>
      <p:ext uri="{BB962C8B-B14F-4D97-AF65-F5344CB8AC3E}">
        <p14:creationId xmlns:p14="http://schemas.microsoft.com/office/powerpoint/2010/main" val="16723192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B3C91F1F-266F-4465-8F89-487664D876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32">
            <a:extLst>
              <a:ext uri="{FF2B5EF4-FFF2-40B4-BE49-F238E27FC236}">
                <a16:creationId xmlns:a16="http://schemas.microsoft.com/office/drawing/2014/main" id="{117F01D7-4ACD-4ABC-8244-95EC0B6203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36127">
            <a:off x="296272" y="1026251"/>
            <a:ext cx="7298578" cy="5088488"/>
          </a:xfrm>
          <a:custGeom>
            <a:avLst/>
            <a:gdLst>
              <a:gd name="connsiteX0" fmla="*/ 0 w 6428838"/>
              <a:gd name="connsiteY0" fmla="*/ 2579031 h 5158062"/>
              <a:gd name="connsiteX1" fmla="*/ 3214419 w 6428838"/>
              <a:gd name="connsiteY1" fmla="*/ 0 h 5158062"/>
              <a:gd name="connsiteX2" fmla="*/ 6428838 w 6428838"/>
              <a:gd name="connsiteY2" fmla="*/ 2579031 h 5158062"/>
              <a:gd name="connsiteX3" fmla="*/ 3214419 w 6428838"/>
              <a:gd name="connsiteY3" fmla="*/ 5158062 h 5158062"/>
              <a:gd name="connsiteX4" fmla="*/ 0 w 6428838"/>
              <a:gd name="connsiteY4" fmla="*/ 2579031 h 5158062"/>
              <a:gd name="connsiteX0" fmla="*/ 3321 w 6432159"/>
              <a:gd name="connsiteY0" fmla="*/ 2647125 h 5226156"/>
              <a:gd name="connsiteX1" fmla="*/ 2789723 w 6432159"/>
              <a:gd name="connsiteY1" fmla="*/ 0 h 5226156"/>
              <a:gd name="connsiteX2" fmla="*/ 6432159 w 6432159"/>
              <a:gd name="connsiteY2" fmla="*/ 2647125 h 5226156"/>
              <a:gd name="connsiteX3" fmla="*/ 3217740 w 6432159"/>
              <a:gd name="connsiteY3" fmla="*/ 5226156 h 5226156"/>
              <a:gd name="connsiteX4" fmla="*/ 3321 w 6432159"/>
              <a:gd name="connsiteY4" fmla="*/ 2647125 h 5226156"/>
              <a:gd name="connsiteX0" fmla="*/ 1953 w 6566979"/>
              <a:gd name="connsiteY0" fmla="*/ 2695803 h 5226224"/>
              <a:gd name="connsiteX1" fmla="*/ 2924543 w 6566979"/>
              <a:gd name="connsiteY1" fmla="*/ 39 h 5226224"/>
              <a:gd name="connsiteX2" fmla="*/ 6566979 w 6566979"/>
              <a:gd name="connsiteY2" fmla="*/ 2647164 h 5226224"/>
              <a:gd name="connsiteX3" fmla="*/ 3352560 w 6566979"/>
              <a:gd name="connsiteY3" fmla="*/ 5226195 h 5226224"/>
              <a:gd name="connsiteX4" fmla="*/ 1953 w 6566979"/>
              <a:gd name="connsiteY4" fmla="*/ 2695803 h 5226224"/>
              <a:gd name="connsiteX0" fmla="*/ 8982 w 6574008"/>
              <a:gd name="connsiteY0" fmla="*/ 2695803 h 5226313"/>
              <a:gd name="connsiteX1" fmla="*/ 2931572 w 6574008"/>
              <a:gd name="connsiteY1" fmla="*/ 39 h 5226313"/>
              <a:gd name="connsiteX2" fmla="*/ 6574008 w 6574008"/>
              <a:gd name="connsiteY2" fmla="*/ 2647164 h 5226313"/>
              <a:gd name="connsiteX3" fmla="*/ 3359589 w 6574008"/>
              <a:gd name="connsiteY3" fmla="*/ 5226195 h 5226313"/>
              <a:gd name="connsiteX4" fmla="*/ 8982 w 6574008"/>
              <a:gd name="connsiteY4" fmla="*/ 2695803 h 5226313"/>
              <a:gd name="connsiteX0" fmla="*/ 11929 w 6576955"/>
              <a:gd name="connsiteY0" fmla="*/ 2695953 h 5226463"/>
              <a:gd name="connsiteX1" fmla="*/ 2934519 w 6576955"/>
              <a:gd name="connsiteY1" fmla="*/ 189 h 5226463"/>
              <a:gd name="connsiteX2" fmla="*/ 6576955 w 6576955"/>
              <a:gd name="connsiteY2" fmla="*/ 2647314 h 5226463"/>
              <a:gd name="connsiteX3" fmla="*/ 3362536 w 6576955"/>
              <a:gd name="connsiteY3" fmla="*/ 5226345 h 5226463"/>
              <a:gd name="connsiteX4" fmla="*/ 11929 w 6576955"/>
              <a:gd name="connsiteY4" fmla="*/ 2695953 h 5226463"/>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92159"/>
              <a:gd name="connsiteX1" fmla="*/ 2931852 w 6963394"/>
              <a:gd name="connsiteY1" fmla="*/ 10033 h 5292159"/>
              <a:gd name="connsiteX2" fmla="*/ 6963394 w 6963394"/>
              <a:gd name="connsiteY2" fmla="*/ 3318639 h 5292159"/>
              <a:gd name="connsiteX3" fmla="*/ 3359869 w 6963394"/>
              <a:gd name="connsiteY3" fmla="*/ 5236189 h 5292159"/>
              <a:gd name="connsiteX4" fmla="*/ 9262 w 6963394"/>
              <a:gd name="connsiteY4" fmla="*/ 2705797 h 5292159"/>
              <a:gd name="connsiteX0" fmla="*/ 9262 w 6963394"/>
              <a:gd name="connsiteY0" fmla="*/ 2705797 h 5259961"/>
              <a:gd name="connsiteX1" fmla="*/ 2931852 w 6963394"/>
              <a:gd name="connsiteY1" fmla="*/ 10033 h 5259961"/>
              <a:gd name="connsiteX2" fmla="*/ 6963394 w 6963394"/>
              <a:gd name="connsiteY2" fmla="*/ 3318639 h 5259961"/>
              <a:gd name="connsiteX3" fmla="*/ 3359869 w 6963394"/>
              <a:gd name="connsiteY3" fmla="*/ 5236189 h 5259961"/>
              <a:gd name="connsiteX4" fmla="*/ 9262 w 6963394"/>
              <a:gd name="connsiteY4" fmla="*/ 2705797 h 5259961"/>
              <a:gd name="connsiteX0" fmla="*/ 9557 w 7352795"/>
              <a:gd name="connsiteY0" fmla="*/ 2707501 h 5252013"/>
              <a:gd name="connsiteX1" fmla="*/ 2932147 w 7352795"/>
              <a:gd name="connsiteY1" fmla="*/ 11737 h 5252013"/>
              <a:gd name="connsiteX2" fmla="*/ 7352795 w 7352795"/>
              <a:gd name="connsiteY2" fmla="*/ 3378709 h 5252013"/>
              <a:gd name="connsiteX3" fmla="*/ 3360164 w 7352795"/>
              <a:gd name="connsiteY3" fmla="*/ 5237893 h 5252013"/>
              <a:gd name="connsiteX4" fmla="*/ 9557 w 7352795"/>
              <a:gd name="connsiteY4" fmla="*/ 2707501 h 5252013"/>
              <a:gd name="connsiteX0" fmla="*/ 8078 w 7789061"/>
              <a:gd name="connsiteY0" fmla="*/ 2744796 h 5249051"/>
              <a:gd name="connsiteX1" fmla="*/ 3368413 w 7789061"/>
              <a:gd name="connsiteY1" fmla="*/ 10121 h 5249051"/>
              <a:gd name="connsiteX2" fmla="*/ 7789061 w 7789061"/>
              <a:gd name="connsiteY2" fmla="*/ 3377093 h 5249051"/>
              <a:gd name="connsiteX3" fmla="*/ 3796430 w 7789061"/>
              <a:gd name="connsiteY3" fmla="*/ 5236277 h 5249051"/>
              <a:gd name="connsiteX4" fmla="*/ 8078 w 7789061"/>
              <a:gd name="connsiteY4" fmla="*/ 2744796 h 5249051"/>
              <a:gd name="connsiteX0" fmla="*/ 8078 w 7789061"/>
              <a:gd name="connsiteY0" fmla="*/ 2744796 h 5271741"/>
              <a:gd name="connsiteX1" fmla="*/ 3368413 w 7789061"/>
              <a:gd name="connsiteY1" fmla="*/ 10121 h 5271741"/>
              <a:gd name="connsiteX2" fmla="*/ 7789061 w 7789061"/>
              <a:gd name="connsiteY2" fmla="*/ 3377093 h 5271741"/>
              <a:gd name="connsiteX3" fmla="*/ 3796430 w 7789061"/>
              <a:gd name="connsiteY3" fmla="*/ 5236277 h 5271741"/>
              <a:gd name="connsiteX4" fmla="*/ 8078 w 7789061"/>
              <a:gd name="connsiteY4" fmla="*/ 2744796 h 5271741"/>
              <a:gd name="connsiteX0" fmla="*/ 1055 w 7782038"/>
              <a:gd name="connsiteY0" fmla="*/ 2738806 h 5438018"/>
              <a:gd name="connsiteX1" fmla="*/ 3361390 w 7782038"/>
              <a:gd name="connsiteY1" fmla="*/ 4131 h 5438018"/>
              <a:gd name="connsiteX2" fmla="*/ 7782038 w 7782038"/>
              <a:gd name="connsiteY2" fmla="*/ 3371103 h 5438018"/>
              <a:gd name="connsiteX3" fmla="*/ 3692130 w 7782038"/>
              <a:gd name="connsiteY3" fmla="*/ 5415113 h 5438018"/>
              <a:gd name="connsiteX4" fmla="*/ 1055 w 7782038"/>
              <a:gd name="connsiteY4" fmla="*/ 2738806 h 5438018"/>
              <a:gd name="connsiteX0" fmla="*/ 28883 w 7809866"/>
              <a:gd name="connsiteY0" fmla="*/ 2742147 h 5441359"/>
              <a:gd name="connsiteX1" fmla="*/ 3389218 w 7809866"/>
              <a:gd name="connsiteY1" fmla="*/ 7472 h 5441359"/>
              <a:gd name="connsiteX2" fmla="*/ 7809866 w 7809866"/>
              <a:gd name="connsiteY2" fmla="*/ 3374444 h 5441359"/>
              <a:gd name="connsiteX3" fmla="*/ 3719958 w 7809866"/>
              <a:gd name="connsiteY3" fmla="*/ 5418454 h 5441359"/>
              <a:gd name="connsiteX4" fmla="*/ 28883 w 7809866"/>
              <a:gd name="connsiteY4" fmla="*/ 2742147 h 5441359"/>
              <a:gd name="connsiteX0" fmla="*/ 36549 w 7817532"/>
              <a:gd name="connsiteY0" fmla="*/ 2751085 h 5450297"/>
              <a:gd name="connsiteX1" fmla="*/ 3396884 w 7817532"/>
              <a:gd name="connsiteY1" fmla="*/ 16410 h 5450297"/>
              <a:gd name="connsiteX2" fmla="*/ 7817532 w 7817532"/>
              <a:gd name="connsiteY2" fmla="*/ 3383382 h 5450297"/>
              <a:gd name="connsiteX3" fmla="*/ 3727624 w 7817532"/>
              <a:gd name="connsiteY3" fmla="*/ 5427392 h 5450297"/>
              <a:gd name="connsiteX4" fmla="*/ 36549 w 7817532"/>
              <a:gd name="connsiteY4" fmla="*/ 2751085 h 5450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7532" h="5450297">
                <a:moveTo>
                  <a:pt x="36549" y="2751085"/>
                </a:moveTo>
                <a:cubicBezTo>
                  <a:pt x="-281221" y="925127"/>
                  <a:pt x="1526121" y="-147339"/>
                  <a:pt x="3396884" y="16410"/>
                </a:cubicBezTo>
                <a:cubicBezTo>
                  <a:pt x="5267647" y="180159"/>
                  <a:pt x="7817532" y="1453184"/>
                  <a:pt x="7817532" y="3383382"/>
                </a:cubicBezTo>
                <a:cubicBezTo>
                  <a:pt x="7700800" y="5342763"/>
                  <a:pt x="5024455" y="5532775"/>
                  <a:pt x="3727624" y="5427392"/>
                </a:cubicBezTo>
                <a:cubicBezTo>
                  <a:pt x="2430794" y="5322009"/>
                  <a:pt x="354319" y="4577043"/>
                  <a:pt x="36549" y="275108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11">
            <a:extLst>
              <a:ext uri="{FF2B5EF4-FFF2-40B4-BE49-F238E27FC236}">
                <a16:creationId xmlns:a16="http://schemas.microsoft.com/office/drawing/2014/main" id="{1E2C23CB-D77B-4033-877F-D35608A3C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3554541" y="-619573"/>
            <a:ext cx="9016699" cy="8033868"/>
          </a:xfrm>
          <a:custGeom>
            <a:avLst/>
            <a:gdLst>
              <a:gd name="connsiteX0" fmla="*/ 6078066 w 9016699"/>
              <a:gd name="connsiteY0" fmla="*/ 782055 h 8033868"/>
              <a:gd name="connsiteX1" fmla="*/ 8705208 w 9016699"/>
              <a:gd name="connsiteY1" fmla="*/ 3409197 h 8033868"/>
              <a:gd name="connsiteX2" fmla="*/ 8793057 w 9016699"/>
              <a:gd name="connsiteY2" fmla="*/ 3617452 h 8033868"/>
              <a:gd name="connsiteX3" fmla="*/ 9016699 w 9016699"/>
              <a:gd name="connsiteY3" fmla="*/ 4793120 h 8033868"/>
              <a:gd name="connsiteX4" fmla="*/ 8960084 w 9016699"/>
              <a:gd name="connsiteY4" fmla="*/ 5272709 h 8033868"/>
              <a:gd name="connsiteX5" fmla="*/ 8920563 w 9016699"/>
              <a:gd name="connsiteY5" fmla="*/ 5444162 h 8033868"/>
              <a:gd name="connsiteX6" fmla="*/ 6620466 w 9016699"/>
              <a:gd name="connsiteY6" fmla="*/ 7744259 h 8033868"/>
              <a:gd name="connsiteX7" fmla="*/ 6480006 w 9016699"/>
              <a:gd name="connsiteY7" fmla="*/ 7795347 h 8033868"/>
              <a:gd name="connsiteX8" fmla="*/ 4389696 w 9016699"/>
              <a:gd name="connsiteY8" fmla="*/ 7987178 h 8033868"/>
              <a:gd name="connsiteX9" fmla="*/ 3086984 w 9016699"/>
              <a:gd name="connsiteY9" fmla="*/ 7466023 h 8033868"/>
              <a:gd name="connsiteX10" fmla="*/ 3024300 w 9016699"/>
              <a:gd name="connsiteY10" fmla="*/ 7426965 h 8033868"/>
              <a:gd name="connsiteX11" fmla="*/ 519567 w 9016699"/>
              <a:gd name="connsiteY11" fmla="*/ 4922232 h 8033868"/>
              <a:gd name="connsiteX12" fmla="*/ 419495 w 9016699"/>
              <a:gd name="connsiteY12" fmla="*/ 4733719 h 8033868"/>
              <a:gd name="connsiteX13" fmla="*/ 3514 w 9016699"/>
              <a:gd name="connsiteY13" fmla="*/ 3245168 h 8033868"/>
              <a:gd name="connsiteX14" fmla="*/ 4193329 w 9016699"/>
              <a:gd name="connsiteY14" fmla="*/ 36108 h 8033868"/>
              <a:gd name="connsiteX15" fmla="*/ 5977677 w 9016699"/>
              <a:gd name="connsiteY15" fmla="*/ 722908 h 8033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016699" h="8033868">
                <a:moveTo>
                  <a:pt x="6078066" y="782055"/>
                </a:moveTo>
                <a:lnTo>
                  <a:pt x="8705208" y="3409197"/>
                </a:lnTo>
                <a:lnTo>
                  <a:pt x="8793057" y="3617452"/>
                </a:lnTo>
                <a:cubicBezTo>
                  <a:pt x="8935615" y="3988374"/>
                  <a:pt x="9016699" y="4381324"/>
                  <a:pt x="9016699" y="4793120"/>
                </a:cubicBezTo>
                <a:cubicBezTo>
                  <a:pt x="9008675" y="4960329"/>
                  <a:pt x="8989449" y="5120121"/>
                  <a:pt x="8960084" y="5272709"/>
                </a:cubicBezTo>
                <a:lnTo>
                  <a:pt x="8920563" y="5444162"/>
                </a:lnTo>
                <a:lnTo>
                  <a:pt x="6620466" y="7744259"/>
                </a:lnTo>
                <a:lnTo>
                  <a:pt x="6480006" y="7795347"/>
                </a:lnTo>
                <a:cubicBezTo>
                  <a:pt x="5726471" y="8035167"/>
                  <a:pt x="4953020" y="8083925"/>
                  <a:pt x="4389696" y="7987178"/>
                </a:cubicBezTo>
                <a:cubicBezTo>
                  <a:pt x="4014146" y="7922680"/>
                  <a:pt x="3559510" y="7740111"/>
                  <a:pt x="3086984" y="7466023"/>
                </a:cubicBezTo>
                <a:lnTo>
                  <a:pt x="3024300" y="7426965"/>
                </a:lnTo>
                <a:lnTo>
                  <a:pt x="519567" y="4922232"/>
                </a:lnTo>
                <a:lnTo>
                  <a:pt x="419495" y="4733719"/>
                </a:lnTo>
                <a:cubicBezTo>
                  <a:pt x="181303" y="4258474"/>
                  <a:pt x="28977" y="3756361"/>
                  <a:pt x="3514" y="3245168"/>
                </a:cubicBezTo>
                <a:cubicBezTo>
                  <a:pt x="-112889" y="908287"/>
                  <a:pt x="2691131" y="-221884"/>
                  <a:pt x="4193329" y="36108"/>
                </a:cubicBezTo>
                <a:cubicBezTo>
                  <a:pt x="4662766" y="116730"/>
                  <a:pt x="5309837" y="354143"/>
                  <a:pt x="5977677" y="72290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0A5CCAA-4CBA-4FB6-A117-21F1A88BB284}"/>
              </a:ext>
            </a:extLst>
          </p:cNvPr>
          <p:cNvSpPr>
            <a:spLocks noGrp="1"/>
          </p:cNvSpPr>
          <p:nvPr>
            <p:ph type="title"/>
          </p:nvPr>
        </p:nvSpPr>
        <p:spPr>
          <a:xfrm>
            <a:off x="804672" y="2350008"/>
            <a:ext cx="2441448" cy="2459736"/>
          </a:xfrm>
        </p:spPr>
        <p:txBody>
          <a:bodyPr>
            <a:normAutofit/>
          </a:bodyPr>
          <a:lstStyle/>
          <a:p>
            <a:r>
              <a:rPr lang="en-US" sz="3200"/>
              <a:t>Conclusions</a:t>
            </a:r>
          </a:p>
        </p:txBody>
      </p:sp>
      <p:sp>
        <p:nvSpPr>
          <p:cNvPr id="3" name="Content Placeholder 2">
            <a:extLst>
              <a:ext uri="{FF2B5EF4-FFF2-40B4-BE49-F238E27FC236}">
                <a16:creationId xmlns:a16="http://schemas.microsoft.com/office/drawing/2014/main" id="{62E024B1-B111-40CB-9376-20F14FCB53CA}"/>
              </a:ext>
            </a:extLst>
          </p:cNvPr>
          <p:cNvSpPr>
            <a:spLocks noGrp="1"/>
          </p:cNvSpPr>
          <p:nvPr>
            <p:ph idx="1"/>
          </p:nvPr>
        </p:nvSpPr>
        <p:spPr>
          <a:xfrm>
            <a:off x="4846320" y="1115568"/>
            <a:ext cx="6556248" cy="4636008"/>
          </a:xfrm>
        </p:spPr>
        <p:txBody>
          <a:bodyPr anchor="ctr">
            <a:normAutofit/>
          </a:bodyPr>
          <a:lstStyle/>
          <a:p>
            <a:pPr marL="0" indent="0">
              <a:buNone/>
            </a:pPr>
            <a:r>
              <a:rPr lang="en-US" sz="1500" dirty="0"/>
              <a:t>Relations, Correlations, Predictions</a:t>
            </a:r>
          </a:p>
          <a:p>
            <a:r>
              <a:rPr lang="en-US" sz="1500" dirty="0"/>
              <a:t>While our R2 indicated high correlation in all 3 models, we saw a notable increase in prediction error rate as we reduced the number of features. </a:t>
            </a:r>
          </a:p>
          <a:p>
            <a:r>
              <a:rPr lang="en-US" sz="1500" dirty="0"/>
              <a:t>Correlation is often interpreted as causation which is a big misconception. Correlation between variables does NOT indicate causation. Any highly correlated variable should be examined and thought of carefully.  Correlations are very useful in many applications, especially when conducting regression analysis. However, it should not be mixed with causality and misinterpreted in any way. You should also always check the correlation between different variables in your dataset and gather some insights as part of your exploration and analysis.</a:t>
            </a:r>
          </a:p>
          <a:p>
            <a:r>
              <a:rPr lang="en-US" sz="1500" dirty="0"/>
              <a:t>We found General Election Voter Turnout was affected by the characteristics that we identified. However, Primary Turnout did not have the greatest impact, instead, Voter Registration had the greatest correlation with General Voter Turnout. </a:t>
            </a:r>
          </a:p>
          <a:p>
            <a:r>
              <a:rPr lang="en-US" sz="1500" dirty="0"/>
              <a:t>If we had more time, we would investigate the impact in Primary turnout  based on Primary/Caucus, Open/Close Primary, and many other factors that can give us more insight. </a:t>
            </a:r>
          </a:p>
          <a:p>
            <a:endParaRPr lang="en-US" sz="1500" dirty="0"/>
          </a:p>
        </p:txBody>
      </p:sp>
    </p:spTree>
    <p:extLst>
      <p:ext uri="{BB962C8B-B14F-4D97-AF65-F5344CB8AC3E}">
        <p14:creationId xmlns:p14="http://schemas.microsoft.com/office/powerpoint/2010/main" val="37833950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7"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9"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20"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89507D72-C682-47AD-A746-3EB7F6820F28}"/>
              </a:ext>
            </a:extLst>
          </p:cNvPr>
          <p:cNvSpPr>
            <a:spLocks noGrp="1"/>
          </p:cNvSpPr>
          <p:nvPr>
            <p:ph type="title"/>
          </p:nvPr>
        </p:nvSpPr>
        <p:spPr>
          <a:xfrm>
            <a:off x="1103312" y="452718"/>
            <a:ext cx="8947522" cy="1400530"/>
          </a:xfrm>
        </p:spPr>
        <p:txBody>
          <a:bodyPr anchor="ctr">
            <a:normAutofit/>
          </a:bodyPr>
          <a:lstStyle/>
          <a:p>
            <a:r>
              <a:rPr lang="en-US" b="1">
                <a:solidFill>
                  <a:srgbClr val="FFFFFF"/>
                </a:solidFill>
              </a:rPr>
              <a:t>Summary</a:t>
            </a:r>
            <a:endParaRPr lang="en-US" b="1" dirty="0">
              <a:solidFill>
                <a:srgbClr val="FFFFFF"/>
              </a:solidFill>
            </a:endParaRPr>
          </a:p>
        </p:txBody>
      </p:sp>
      <p:sp>
        <p:nvSpPr>
          <p:cNvPr id="3" name="Content Placeholder 2">
            <a:extLst>
              <a:ext uri="{FF2B5EF4-FFF2-40B4-BE49-F238E27FC236}">
                <a16:creationId xmlns:a16="http://schemas.microsoft.com/office/drawing/2014/main" id="{281CC2B2-E524-4ACB-8E1C-B1215D27ADBA}"/>
              </a:ext>
            </a:extLst>
          </p:cNvPr>
          <p:cNvSpPr>
            <a:spLocks noGrp="1"/>
          </p:cNvSpPr>
          <p:nvPr>
            <p:ph idx="1"/>
          </p:nvPr>
        </p:nvSpPr>
        <p:spPr>
          <a:xfrm>
            <a:off x="1103312" y="2763520"/>
            <a:ext cx="8946541" cy="3484879"/>
          </a:xfrm>
        </p:spPr>
        <p:txBody>
          <a:bodyPr>
            <a:normAutofit/>
          </a:bodyPr>
          <a:lstStyle/>
          <a:p>
            <a:pPr marL="0" indent="0">
              <a:buNone/>
            </a:pPr>
            <a:r>
              <a:rPr lang="en-US" b="1" dirty="0"/>
              <a:t>Questions: </a:t>
            </a:r>
            <a:r>
              <a:rPr lang="en-US" dirty="0"/>
              <a:t>Does primary election turnout predict general election turnout?</a:t>
            </a:r>
          </a:p>
          <a:p>
            <a:pPr marL="0" indent="0">
              <a:buNone/>
            </a:pPr>
            <a:r>
              <a:rPr lang="en-US" dirty="0"/>
              <a:t>How do certain characteristics such as # of eligible voters, # of registered voters, election type ( re-election vs new election) and # of voters by state have an impact on general elections?</a:t>
            </a:r>
          </a:p>
          <a:p>
            <a:pPr marL="0" indent="0">
              <a:buNone/>
            </a:pPr>
            <a:r>
              <a:rPr lang="en-US" b="1" dirty="0"/>
              <a:t>Hypotheses : </a:t>
            </a:r>
            <a:r>
              <a:rPr lang="en-US" dirty="0"/>
              <a:t>We believe the voter turnout of the general election will be impacted by these characteristics, but we believe primary turnout will have the most impact.</a:t>
            </a:r>
          </a:p>
          <a:p>
            <a:pPr marL="0" indent="0">
              <a:buNone/>
            </a:pPr>
            <a:endParaRPr lang="en-US" dirty="0"/>
          </a:p>
          <a:p>
            <a:pPr marL="0" indent="0">
              <a:buNone/>
            </a:pPr>
            <a:endParaRPr lang="en-US" b="1" dirty="0"/>
          </a:p>
        </p:txBody>
      </p:sp>
    </p:spTree>
    <p:extLst>
      <p:ext uri="{BB962C8B-B14F-4D97-AF65-F5344CB8AC3E}">
        <p14:creationId xmlns:p14="http://schemas.microsoft.com/office/powerpoint/2010/main" val="16058420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2" name="Rectangle 134">
            <a:extLst>
              <a:ext uri="{FF2B5EF4-FFF2-40B4-BE49-F238E27FC236}">
                <a16:creationId xmlns:a16="http://schemas.microsoft.com/office/drawing/2014/main" id="{59EC11B9-C1B4-4A4B-AE7B-353DC742AA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698DE6-D6EC-4E30-BBDF-5E4BA4017EE9}"/>
              </a:ext>
            </a:extLst>
          </p:cNvPr>
          <p:cNvSpPr>
            <a:spLocks noGrp="1"/>
          </p:cNvSpPr>
          <p:nvPr>
            <p:ph type="title"/>
          </p:nvPr>
        </p:nvSpPr>
        <p:spPr>
          <a:xfrm>
            <a:off x="1024129" y="585216"/>
            <a:ext cx="3779085" cy="1499616"/>
          </a:xfrm>
        </p:spPr>
        <p:txBody>
          <a:bodyPr>
            <a:normAutofit/>
          </a:bodyPr>
          <a:lstStyle/>
          <a:p>
            <a:r>
              <a:rPr lang="en-US" sz="3900">
                <a:solidFill>
                  <a:srgbClr val="FFFFFF"/>
                </a:solidFill>
                <a:latin typeface="Calibri Light" panose="020F0302020204030204" pitchFamily="34" charset="0"/>
                <a:cs typeface="Calibri Light" panose="020F0302020204030204" pitchFamily="34" charset="0"/>
              </a:rPr>
              <a:t>Data Source – US CENSUS DATA</a:t>
            </a:r>
          </a:p>
        </p:txBody>
      </p:sp>
      <p:cxnSp>
        <p:nvCxnSpPr>
          <p:cNvPr id="2053" name="Straight Connector 136">
            <a:extLst>
              <a:ext uri="{FF2B5EF4-FFF2-40B4-BE49-F238E27FC236}">
                <a16:creationId xmlns:a16="http://schemas.microsoft.com/office/drawing/2014/main" id="{24862CF4-4997-476D-9B9D-5F4E0C9A41A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3A97832-3CCF-41BE-8A70-9CAFE8EFE0E8}"/>
              </a:ext>
            </a:extLst>
          </p:cNvPr>
          <p:cNvSpPr>
            <a:spLocks noGrp="1"/>
          </p:cNvSpPr>
          <p:nvPr>
            <p:ph idx="1"/>
          </p:nvPr>
        </p:nvSpPr>
        <p:spPr>
          <a:xfrm>
            <a:off x="1024129" y="2286000"/>
            <a:ext cx="3791711" cy="3931920"/>
          </a:xfrm>
        </p:spPr>
        <p:txBody>
          <a:bodyPr>
            <a:normAutofit/>
          </a:bodyPr>
          <a:lstStyle/>
          <a:p>
            <a:r>
              <a:rPr lang="en-US" sz="1200" b="1" u="sng" dirty="0">
                <a:solidFill>
                  <a:srgbClr val="FFFFFF"/>
                </a:solidFill>
                <a:latin typeface="Calibri Light" panose="020F0302020204030204" pitchFamily="34" charset="0"/>
                <a:cs typeface="Calibri Light" panose="020F0302020204030204" pitchFamily="34" charset="0"/>
              </a:rPr>
              <a:t>Data – Links:   </a:t>
            </a:r>
            <a:r>
              <a:rPr lang="en-US" sz="1200" dirty="0">
                <a:solidFill>
                  <a:srgbClr val="FFFFFF"/>
                </a:solidFill>
                <a:latin typeface="Calibri Light" panose="020F0302020204030204" pitchFamily="34" charset="0"/>
                <a:cs typeface="Calibri Light" panose="020F0302020204030204" pitchFamily="34" charset="0"/>
              </a:rPr>
              <a:t>Raw data was sourced from the United States Election project and the US Census Data website files</a:t>
            </a:r>
          </a:p>
          <a:p>
            <a:r>
              <a:rPr lang="en-US" sz="1200" dirty="0">
                <a:solidFill>
                  <a:srgbClr val="FFFFFF"/>
                </a:solidFill>
                <a:latin typeface="Calibri Light" panose="020F0302020204030204" pitchFamily="34" charset="0"/>
                <a:cs typeface="Calibri Light" panose="020F0302020204030204" pitchFamily="34" charset="0"/>
              </a:rPr>
              <a:t>United States Election project   </a:t>
            </a:r>
            <a:r>
              <a:rPr lang="en-US" sz="1200" u="sng" dirty="0">
                <a:solidFill>
                  <a:srgbClr val="FFFFFF"/>
                </a:solidFill>
                <a:latin typeface="Calibri Light" panose="020F0302020204030204" pitchFamily="34" charset="0"/>
                <a:cs typeface="Calibri Light" panose="020F0302020204030204" pitchFamily="34" charset="0"/>
                <a:hlinkClick r:id="rId2"/>
              </a:rPr>
              <a:t>http://www.electproject.org/home/voter-turnout/voter-turnout-data</a:t>
            </a:r>
            <a:endParaRPr lang="en-US" sz="1200" u="sng" dirty="0">
              <a:solidFill>
                <a:srgbClr val="FFFFFF"/>
              </a:solidFill>
              <a:latin typeface="Calibri Light" panose="020F0302020204030204" pitchFamily="34" charset="0"/>
              <a:cs typeface="Calibri Light" panose="020F0302020204030204" pitchFamily="34" charset="0"/>
            </a:endParaRPr>
          </a:p>
          <a:p>
            <a:r>
              <a:rPr lang="en-US" sz="1200" dirty="0">
                <a:solidFill>
                  <a:srgbClr val="FFFFFF"/>
                </a:solidFill>
                <a:latin typeface="Calibri Light" panose="020F0302020204030204" pitchFamily="34" charset="0"/>
                <a:cs typeface="Calibri Light" panose="020F0302020204030204" pitchFamily="34" charset="0"/>
              </a:rPr>
              <a:t>US Census Data website files  </a:t>
            </a:r>
            <a:r>
              <a:rPr lang="en-US" sz="1200" u="sng" dirty="0">
                <a:solidFill>
                  <a:srgbClr val="FFFFFF"/>
                </a:solidFill>
                <a:latin typeface="Calibri Light" panose="020F0302020204030204" pitchFamily="34" charset="0"/>
                <a:cs typeface="Calibri Light" panose="020F0302020204030204" pitchFamily="34" charset="0"/>
                <a:hlinkClick r:id="rId3"/>
              </a:rPr>
              <a:t>https://www.census.gov/topics/public-sector/voting/data/tables.html</a:t>
            </a:r>
            <a:endParaRPr lang="en-US" sz="1200" u="sng" dirty="0">
              <a:solidFill>
                <a:srgbClr val="FFFFFF"/>
              </a:solidFill>
              <a:latin typeface="Calibri Light" panose="020F0302020204030204" pitchFamily="34" charset="0"/>
              <a:cs typeface="Calibri Light" panose="020F0302020204030204" pitchFamily="34" charset="0"/>
            </a:endParaRPr>
          </a:p>
          <a:p>
            <a:pPr marL="0" indent="0">
              <a:buNone/>
            </a:pPr>
            <a:r>
              <a:rPr lang="en-US" sz="1200" dirty="0">
                <a:solidFill>
                  <a:srgbClr val="FFFFFF"/>
                </a:solidFill>
                <a:latin typeface="Calibri Light" panose="020F0302020204030204" pitchFamily="34" charset="0"/>
                <a:cs typeface="Calibri Light" panose="020F0302020204030204" pitchFamily="34" charset="0"/>
              </a:rPr>
              <a:t>1. 1980-2014 Turnout Rates, </a:t>
            </a:r>
          </a:p>
          <a:p>
            <a:pPr marL="0" indent="0">
              <a:buNone/>
            </a:pPr>
            <a:r>
              <a:rPr lang="en-US" sz="1200" dirty="0">
                <a:solidFill>
                  <a:srgbClr val="FFFFFF"/>
                </a:solidFill>
                <a:latin typeface="Calibri Light" panose="020F0302020204030204" pitchFamily="34" charset="0"/>
                <a:cs typeface="Calibri Light" panose="020F0302020204030204" pitchFamily="34" charset="0"/>
              </a:rPr>
              <a:t>2. 2000, 2004, 2008, 2012, 2016 Primary Election 			data, </a:t>
            </a:r>
          </a:p>
          <a:p>
            <a:pPr marL="0" indent="0">
              <a:buNone/>
            </a:pPr>
            <a:r>
              <a:rPr lang="en-US" sz="1200" dirty="0">
                <a:solidFill>
                  <a:srgbClr val="FFFFFF"/>
                </a:solidFill>
                <a:latin typeface="Calibri Light" panose="020F0302020204030204" pitchFamily="34" charset="0"/>
                <a:cs typeface="Calibri Light" panose="020F0302020204030204" pitchFamily="34" charset="0"/>
              </a:rPr>
              <a:t>3. 2000, 2004, 2008, 2012, 2016 General Election data</a:t>
            </a:r>
          </a:p>
          <a:p>
            <a:pPr marL="0" indent="0">
              <a:buNone/>
            </a:pPr>
            <a:r>
              <a:rPr lang="en-US" sz="1200" dirty="0">
                <a:solidFill>
                  <a:srgbClr val="FFFFFF"/>
                </a:solidFill>
                <a:latin typeface="Calibri Light" panose="020F0302020204030204" pitchFamily="34" charset="0"/>
                <a:cs typeface="Calibri Light" panose="020F0302020204030204" pitchFamily="34" charset="0"/>
              </a:rPr>
              <a:t>4. 1996-2016 Registered Voter data.  </a:t>
            </a:r>
          </a:p>
          <a:p>
            <a:endParaRPr lang="en-US" sz="1200" dirty="0">
              <a:solidFill>
                <a:srgbClr val="FFFFFF"/>
              </a:solidFill>
            </a:endParaRPr>
          </a:p>
        </p:txBody>
      </p:sp>
      <p:pic>
        <p:nvPicPr>
          <p:cNvPr id="7" name="Picture 6" descr="A picture containing drawing&#10;&#10;Description automatically generated">
            <a:extLst>
              <a:ext uri="{FF2B5EF4-FFF2-40B4-BE49-F238E27FC236}">
                <a16:creationId xmlns:a16="http://schemas.microsoft.com/office/drawing/2014/main" id="{EB7EF1F4-E5DB-47D8-B784-6C7D8BC67D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6827" y="1475472"/>
            <a:ext cx="3798244" cy="1367367"/>
          </a:xfrm>
          <a:prstGeom prst="rect">
            <a:avLst/>
          </a:prstGeom>
        </p:spPr>
      </p:pic>
      <p:sp>
        <p:nvSpPr>
          <p:cNvPr id="2054" name="Rectangle 138">
            <a:extLst>
              <a:ext uri="{FF2B5EF4-FFF2-40B4-BE49-F238E27FC236}">
                <a16:creationId xmlns:a16="http://schemas.microsoft.com/office/drawing/2014/main" id="{4BF9B746-725B-4EAA-AACC-E2047E0739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83348" y="321732"/>
            <a:ext cx="2286920" cy="2717032"/>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5" name="Rectangle 140">
            <a:extLst>
              <a:ext uri="{FF2B5EF4-FFF2-40B4-BE49-F238E27FC236}">
                <a16:creationId xmlns:a16="http://schemas.microsoft.com/office/drawing/2014/main" id="{2EBFFB4A-B2E4-4737-9442-4429357598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26825" y="4157448"/>
            <a:ext cx="3798245" cy="23026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Image result for world bank data">
            <a:extLst>
              <a:ext uri="{FF2B5EF4-FFF2-40B4-BE49-F238E27FC236}">
                <a16:creationId xmlns:a16="http://schemas.microsoft.com/office/drawing/2014/main" id="{6022C1D9-2A71-4EB9-ABBE-DE4DF6B5CFF8}"/>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2908" r="2292" b="2"/>
          <a:stretch/>
        </p:blipFill>
        <p:spPr bwMode="auto">
          <a:xfrm>
            <a:off x="9636264" y="3232727"/>
            <a:ext cx="2181086" cy="3227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997296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CB6C291-6CAF-46DF-ACFF-AADF0FD03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9" name="Picture 18">
            <a:extLst>
              <a:ext uri="{FF2B5EF4-FFF2-40B4-BE49-F238E27FC236}">
                <a16:creationId xmlns:a16="http://schemas.microsoft.com/office/drawing/2014/main" id="{1EBADBCA-DA20-4279-93C6-011DEF18AA7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l="42953" t="3964" b="3964"/>
          <a:stretch>
            <a:fillRect/>
          </a:stretch>
        </p:blipFill>
        <p:spPr>
          <a:xfrm>
            <a:off x="0" y="1"/>
            <a:ext cx="7554138" cy="6857999"/>
          </a:xfrm>
          <a:custGeom>
            <a:avLst/>
            <a:gdLst>
              <a:gd name="connsiteX0" fmla="*/ 0 w 7554138"/>
              <a:gd name="connsiteY0" fmla="*/ 0 h 6857999"/>
              <a:gd name="connsiteX1" fmla="*/ 7554138 w 7554138"/>
              <a:gd name="connsiteY1" fmla="*/ 0 h 6857999"/>
              <a:gd name="connsiteX2" fmla="*/ 7554138 w 7554138"/>
              <a:gd name="connsiteY2" fmla="*/ 6857999 h 6857999"/>
              <a:gd name="connsiteX3" fmla="*/ 0 w 7554138"/>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7554138" h="6857999">
                <a:moveTo>
                  <a:pt x="0" y="0"/>
                </a:moveTo>
                <a:lnTo>
                  <a:pt x="7554138" y="0"/>
                </a:lnTo>
                <a:lnTo>
                  <a:pt x="7554138" y="6857999"/>
                </a:lnTo>
                <a:lnTo>
                  <a:pt x="0" y="6857999"/>
                </a:lnTo>
                <a:close/>
              </a:path>
            </a:pathLst>
          </a:custGeom>
        </p:spPr>
      </p:pic>
      <p:sp>
        <p:nvSpPr>
          <p:cNvPr id="2" name="Title 1">
            <a:extLst>
              <a:ext uri="{FF2B5EF4-FFF2-40B4-BE49-F238E27FC236}">
                <a16:creationId xmlns:a16="http://schemas.microsoft.com/office/drawing/2014/main" id="{40D1B309-29CA-4399-847D-3E8A08464A92}"/>
              </a:ext>
            </a:extLst>
          </p:cNvPr>
          <p:cNvSpPr>
            <a:spLocks noGrp="1"/>
          </p:cNvSpPr>
          <p:nvPr>
            <p:ph type="title"/>
          </p:nvPr>
        </p:nvSpPr>
        <p:spPr>
          <a:xfrm>
            <a:off x="640080" y="1243013"/>
            <a:ext cx="3855720" cy="4371974"/>
          </a:xfrm>
        </p:spPr>
        <p:txBody>
          <a:bodyPr vert="horz" lIns="91440" tIns="45720" rIns="91440" bIns="45720" rtlCol="0">
            <a:normAutofit/>
          </a:bodyPr>
          <a:lstStyle/>
          <a:p>
            <a:r>
              <a:rPr lang="en-US" kern="1200">
                <a:solidFill>
                  <a:srgbClr val="FFFFFF"/>
                </a:solidFill>
                <a:latin typeface="+mj-lt"/>
                <a:ea typeface="+mj-ea"/>
                <a:cs typeface="+mj-cs"/>
              </a:rPr>
              <a:t>Data Cleaning </a:t>
            </a:r>
            <a:r>
              <a:rPr lang="en-US">
                <a:solidFill>
                  <a:srgbClr val="FFFFFF"/>
                </a:solidFill>
              </a:rPr>
              <a:t>Before Import</a:t>
            </a:r>
            <a:endParaRPr lang="en-US" kern="1200">
              <a:solidFill>
                <a:srgbClr val="FFFFFF"/>
              </a:solidFill>
              <a:latin typeface="+mj-lt"/>
              <a:ea typeface="+mj-ea"/>
              <a:cs typeface="+mj-cs"/>
            </a:endParaRPr>
          </a:p>
        </p:txBody>
      </p:sp>
      <p:sp>
        <p:nvSpPr>
          <p:cNvPr id="21" name="Rectangle 20">
            <a:extLst>
              <a:ext uri="{FF2B5EF4-FFF2-40B4-BE49-F238E27FC236}">
                <a16:creationId xmlns:a16="http://schemas.microsoft.com/office/drawing/2014/main" id="{4735DC46-5663-471D-AADB-81E00E65B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0850" y="0"/>
            <a:ext cx="539115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59CF72A-68C7-4349-9DFD-2BEFB0964AE7}"/>
              </a:ext>
            </a:extLst>
          </p:cNvPr>
          <p:cNvSpPr>
            <a:spLocks noGrp="1"/>
          </p:cNvSpPr>
          <p:nvPr>
            <p:ph idx="1"/>
          </p:nvPr>
        </p:nvSpPr>
        <p:spPr>
          <a:xfrm>
            <a:off x="6172200" y="804672"/>
            <a:ext cx="5221224" cy="5230368"/>
          </a:xfrm>
        </p:spPr>
        <p:txBody>
          <a:bodyPr vert="horz" lIns="91440" tIns="45720" rIns="91440" bIns="45720" rtlCol="0" anchor="ctr">
            <a:normAutofit/>
          </a:bodyPr>
          <a:lstStyle/>
          <a:p>
            <a:r>
              <a:rPr lang="en-US" sz="1700" dirty="0">
                <a:solidFill>
                  <a:srgbClr val="000000"/>
                </a:solidFill>
              </a:rPr>
              <a:t>This data was restructured and standardized by importing it into XL.</a:t>
            </a:r>
          </a:p>
          <a:p>
            <a:r>
              <a:rPr lang="en-US" sz="1700" dirty="0">
                <a:solidFill>
                  <a:srgbClr val="000000"/>
                </a:solidFill>
              </a:rPr>
              <a:t>Any differences in format were corrected and any missing data was derived from rate of Population values and average rates. For example, if we were missing one year of turnout rate, we took the average of available data. </a:t>
            </a:r>
          </a:p>
          <a:p>
            <a:r>
              <a:rPr lang="en-US" sz="1700" dirty="0">
                <a:solidFill>
                  <a:srgbClr val="000000"/>
                </a:solidFill>
              </a:rPr>
              <a:t>We decided there was no need for overseas data for general elections, since we did not have primary data to compare to, nor did we have which states those votes should be applied to.</a:t>
            </a:r>
          </a:p>
          <a:p>
            <a:r>
              <a:rPr lang="en-US" sz="1700" dirty="0">
                <a:solidFill>
                  <a:srgbClr val="000000"/>
                </a:solidFill>
              </a:rPr>
              <a:t>Due to missing data for primary rates per state, we selected (5) yrs. 2000, 2004, 2008, 2012, 2016  to maximize usefulness (presidential election data on 4yr cycle) and to ensure a manageable amount of data. </a:t>
            </a:r>
          </a:p>
          <a:p>
            <a:r>
              <a:rPr lang="en-US" sz="1700" dirty="0">
                <a:solidFill>
                  <a:srgbClr val="000000"/>
                </a:solidFill>
              </a:rPr>
              <a:t>It was then passed to subsequent python processes.</a:t>
            </a:r>
          </a:p>
          <a:p>
            <a:endParaRPr lang="en-US" sz="1700" dirty="0">
              <a:solidFill>
                <a:srgbClr val="000000"/>
              </a:solidFill>
            </a:endParaRPr>
          </a:p>
        </p:txBody>
      </p:sp>
    </p:spTree>
    <p:extLst>
      <p:ext uri="{BB962C8B-B14F-4D97-AF65-F5344CB8AC3E}">
        <p14:creationId xmlns:p14="http://schemas.microsoft.com/office/powerpoint/2010/main" val="4104793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9" name="Rectangle 69">
            <a:extLst>
              <a:ext uri="{FF2B5EF4-FFF2-40B4-BE49-F238E27FC236}">
                <a16:creationId xmlns:a16="http://schemas.microsoft.com/office/drawing/2014/main" id="{AAAE94E3-A7DB-4868-B1E3-E49703488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350004-1CC9-43DD-937D-B20F1CB8AAC9}"/>
              </a:ext>
            </a:extLst>
          </p:cNvPr>
          <p:cNvSpPr>
            <a:spLocks noGrp="1"/>
          </p:cNvSpPr>
          <p:nvPr>
            <p:ph type="title"/>
          </p:nvPr>
        </p:nvSpPr>
        <p:spPr>
          <a:xfrm>
            <a:off x="589560" y="856180"/>
            <a:ext cx="5279408" cy="1128068"/>
          </a:xfrm>
        </p:spPr>
        <p:txBody>
          <a:bodyPr anchor="ctr">
            <a:normAutofit/>
          </a:bodyPr>
          <a:lstStyle/>
          <a:p>
            <a:r>
              <a:rPr lang="en-US" sz="4000" b="1">
                <a:latin typeface="Arial Rounded MT Bold" panose="020F0704030504030204" pitchFamily="34" charset="0"/>
              </a:rPr>
              <a:t>Data Cleaning </a:t>
            </a:r>
          </a:p>
        </p:txBody>
      </p:sp>
      <p:grpSp>
        <p:nvGrpSpPr>
          <p:cNvPr id="81" name="Group 7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73" name="Rectangle 7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7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4" name="Rectangle 7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ontent Placeholder 2">
            <a:extLst>
              <a:ext uri="{FF2B5EF4-FFF2-40B4-BE49-F238E27FC236}">
                <a16:creationId xmlns:a16="http://schemas.microsoft.com/office/drawing/2014/main" id="{C4D01EFF-9EEE-4A10-A2EE-E7D6BCA82F9F}"/>
              </a:ext>
            </a:extLst>
          </p:cNvPr>
          <p:cNvSpPr>
            <a:spLocks noGrp="1"/>
          </p:cNvSpPr>
          <p:nvPr>
            <p:ph idx="1"/>
          </p:nvPr>
        </p:nvSpPr>
        <p:spPr>
          <a:xfrm>
            <a:off x="590719" y="2330505"/>
            <a:ext cx="5278066" cy="3979585"/>
          </a:xfrm>
        </p:spPr>
        <p:txBody>
          <a:bodyPr anchor="ctr">
            <a:normAutofit/>
          </a:bodyPr>
          <a:lstStyle/>
          <a:p>
            <a:pPr lvl="0">
              <a:buFont typeface="Wingdings" panose="05000000000000000000" pitchFamily="2" charset="2"/>
              <a:buChar char="ü"/>
            </a:pPr>
            <a:r>
              <a:rPr lang="en-US" sz="1700" dirty="0">
                <a:latin typeface="+mj-lt"/>
              </a:rPr>
              <a:t>Imported 2000-2016 General Election turnout rate and counted the number of rows to insure 255 rows. </a:t>
            </a:r>
          </a:p>
          <a:p>
            <a:pPr lvl="0">
              <a:buFont typeface="Wingdings" panose="05000000000000000000" pitchFamily="2" charset="2"/>
              <a:buChar char="ü"/>
            </a:pPr>
            <a:r>
              <a:rPr lang="en-US" sz="1700" dirty="0">
                <a:latin typeface="+mj-lt"/>
              </a:rPr>
              <a:t>Had some spacing issues with key data, where spaces were present after words and making it difficult to refer to specific columns. For this reason, we removed any blank spaces in key words (i.e.. Rhode Island, New Hampshire, etc.). </a:t>
            </a:r>
          </a:p>
          <a:p>
            <a:pPr lvl="0">
              <a:buFont typeface="Wingdings" panose="05000000000000000000" pitchFamily="2" charset="2"/>
              <a:buChar char="ü"/>
            </a:pPr>
            <a:r>
              <a:rPr lang="en-US" sz="1700" dirty="0">
                <a:latin typeface="+mj-lt"/>
              </a:rPr>
              <a:t>Renamed columns and filtered out unneeded columns </a:t>
            </a:r>
          </a:p>
          <a:p>
            <a:pPr lvl="0">
              <a:buFont typeface="Wingdings" panose="05000000000000000000" pitchFamily="2" charset="2"/>
              <a:buChar char="ü"/>
            </a:pPr>
            <a:r>
              <a:rPr lang="en-US" sz="1700" dirty="0">
                <a:latin typeface="+mj-lt"/>
              </a:rPr>
              <a:t>Read in Primary Election Turnout data from CSV file and followed above cleaning process. </a:t>
            </a:r>
          </a:p>
          <a:p>
            <a:pPr lvl="0">
              <a:buFont typeface="Wingdings" panose="05000000000000000000" pitchFamily="2" charset="2"/>
              <a:buChar char="ü"/>
            </a:pPr>
            <a:r>
              <a:rPr lang="en-US" sz="1700" dirty="0">
                <a:latin typeface="+mj-lt"/>
              </a:rPr>
              <a:t>Read in Registered Voter by State data from CSV file and followed above cleaning process. </a:t>
            </a:r>
          </a:p>
          <a:p>
            <a:pPr>
              <a:buFont typeface="Wingdings" panose="05000000000000000000" pitchFamily="2" charset="2"/>
              <a:buChar char="ü"/>
            </a:pPr>
            <a:endParaRPr lang="en-US" sz="1700" dirty="0">
              <a:latin typeface="+mj-lt"/>
            </a:endParaRPr>
          </a:p>
        </p:txBody>
      </p:sp>
      <p:sp>
        <p:nvSpPr>
          <p:cNvPr id="78" name="Rectangle 7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3E9AA4AF-0443-814A-8C9C-1B989AB48B09}"/>
              </a:ext>
            </a:extLst>
          </p:cNvPr>
          <p:cNvPicPr>
            <a:picLocks noChangeAspect="1"/>
          </p:cNvPicPr>
          <p:nvPr/>
        </p:nvPicPr>
        <p:blipFill rotWithShape="1">
          <a:blip r:embed="rId2">
            <a:extLst>
              <a:ext uri="{28A0092B-C50C-407E-A947-70E740481C1C}">
                <a14:useLocalDpi xmlns:a14="http://schemas.microsoft.com/office/drawing/2010/main" val="0"/>
              </a:ext>
            </a:extLst>
          </a:blip>
          <a:srcRect l="775" r="14596" b="-4"/>
          <a:stretch/>
        </p:blipFill>
        <p:spPr>
          <a:xfrm>
            <a:off x="7576929" y="581892"/>
            <a:ext cx="3410421" cy="2518756"/>
          </a:xfrm>
          <a:prstGeom prst="rect">
            <a:avLst/>
          </a:prstGeom>
        </p:spPr>
      </p:pic>
      <p:sp>
        <p:nvSpPr>
          <p:cNvPr id="82" name="Rectangle 81">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drawing of a cartoon character&#10;&#10;Description automatically generated">
            <a:extLst>
              <a:ext uri="{FF2B5EF4-FFF2-40B4-BE49-F238E27FC236}">
                <a16:creationId xmlns:a16="http://schemas.microsoft.com/office/drawing/2014/main" id="{55755B40-1E93-4E94-83DF-CC9793364C73}"/>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7989" r="-3" b="18154"/>
          <a:stretch/>
        </p:blipFill>
        <p:spPr>
          <a:xfrm>
            <a:off x="7576003" y="3707894"/>
            <a:ext cx="3410409" cy="2518756"/>
          </a:xfrm>
          <a:prstGeom prst="rect">
            <a:avLst/>
          </a:prstGeom>
        </p:spPr>
      </p:pic>
      <p:sp>
        <p:nvSpPr>
          <p:cNvPr id="4" name="TextBox 3">
            <a:extLst>
              <a:ext uri="{FF2B5EF4-FFF2-40B4-BE49-F238E27FC236}">
                <a16:creationId xmlns:a16="http://schemas.microsoft.com/office/drawing/2014/main" id="{4E7245AA-8828-46F6-A86E-F02BEF540AB7}"/>
              </a:ext>
            </a:extLst>
          </p:cNvPr>
          <p:cNvSpPr txBox="1"/>
          <p:nvPr/>
        </p:nvSpPr>
        <p:spPr>
          <a:xfrm>
            <a:off x="7576929" y="2848773"/>
            <a:ext cx="3410421" cy="251875"/>
          </a:xfrm>
          <a:prstGeom prst="rect">
            <a:avLst/>
          </a:prstGeom>
          <a:solidFill>
            <a:srgbClr val="000000">
              <a:alpha val="50000"/>
            </a:srgbClr>
          </a:solidFill>
          <a:ln>
            <a:noFill/>
          </a:ln>
        </p:spPr>
        <p:txBody>
          <a:bodyPr wrap="square" rtlCol="0">
            <a:noAutofit/>
          </a:bodyPr>
          <a:lstStyle/>
          <a:p>
            <a:pPr algn="ctr">
              <a:spcAft>
                <a:spcPts val="600"/>
              </a:spcAft>
            </a:pPr>
            <a:r>
              <a:rPr lang="en-US" sz="1300" b="1" err="1">
                <a:solidFill>
                  <a:srgbClr val="FFFFFF"/>
                </a:solidFill>
              </a:rPr>
              <a:t>Jupyter</a:t>
            </a:r>
            <a:r>
              <a:rPr lang="en-US" sz="1300" b="1">
                <a:solidFill>
                  <a:srgbClr val="FFFFFF"/>
                </a:solidFill>
              </a:rPr>
              <a:t> Notebook</a:t>
            </a:r>
          </a:p>
        </p:txBody>
      </p:sp>
    </p:spTree>
    <p:extLst>
      <p:ext uri="{BB962C8B-B14F-4D97-AF65-F5344CB8AC3E}">
        <p14:creationId xmlns:p14="http://schemas.microsoft.com/office/powerpoint/2010/main" val="36888579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 name="Rectangle 60">
            <a:extLst>
              <a:ext uri="{FF2B5EF4-FFF2-40B4-BE49-F238E27FC236}">
                <a16:creationId xmlns:a16="http://schemas.microsoft.com/office/drawing/2014/main" id="{6A84B152-3496-4C52-AF08-97AFFC09D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DD350004-1CC9-43DD-937D-B20F1CB8AAC9}"/>
              </a:ext>
            </a:extLst>
          </p:cNvPr>
          <p:cNvSpPr>
            <a:spLocks noGrp="1"/>
          </p:cNvSpPr>
          <p:nvPr>
            <p:ph type="title"/>
          </p:nvPr>
        </p:nvSpPr>
        <p:spPr>
          <a:xfrm>
            <a:off x="838201" y="365125"/>
            <a:ext cx="5393360" cy="1325563"/>
          </a:xfrm>
        </p:spPr>
        <p:txBody>
          <a:bodyPr>
            <a:normAutofit/>
          </a:bodyPr>
          <a:lstStyle/>
          <a:p>
            <a:r>
              <a:rPr lang="en-US" b="1">
                <a:latin typeface="Arial Rounded MT Bold" panose="020F0704030504030204" pitchFamily="34" charset="0"/>
              </a:rPr>
              <a:t>Data Cleaning </a:t>
            </a:r>
          </a:p>
        </p:txBody>
      </p:sp>
      <p:sp>
        <p:nvSpPr>
          <p:cNvPr id="63" name="Freeform: Shape 62">
            <a:extLst>
              <a:ext uri="{FF2B5EF4-FFF2-40B4-BE49-F238E27FC236}">
                <a16:creationId xmlns:a16="http://schemas.microsoft.com/office/drawing/2014/main" id="{6B2ADB95-0FA3-4BD7-A8AC-89D014A8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657" y="1"/>
            <a:ext cx="1155142" cy="625027"/>
          </a:xfrm>
          <a:custGeom>
            <a:avLst/>
            <a:gdLst>
              <a:gd name="connsiteX0" fmla="*/ 4784 w 1155142"/>
              <a:gd name="connsiteY0" fmla="*/ 0 h 625027"/>
              <a:gd name="connsiteX1" fmla="*/ 1150358 w 1155142"/>
              <a:gd name="connsiteY1" fmla="*/ 0 h 625027"/>
              <a:gd name="connsiteX2" fmla="*/ 1155142 w 1155142"/>
              <a:gd name="connsiteY2" fmla="*/ 47456 h 625027"/>
              <a:gd name="connsiteX3" fmla="*/ 577571 w 1155142"/>
              <a:gd name="connsiteY3" fmla="*/ 625027 h 625027"/>
              <a:gd name="connsiteX4" fmla="*/ 0 w 1155142"/>
              <a:gd name="connsiteY4" fmla="*/ 47456 h 625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625027">
                <a:moveTo>
                  <a:pt x="4784" y="0"/>
                </a:moveTo>
                <a:lnTo>
                  <a:pt x="1150358" y="0"/>
                </a:lnTo>
                <a:lnTo>
                  <a:pt x="1155142" y="47456"/>
                </a:lnTo>
                <a:cubicBezTo>
                  <a:pt x="1155142" y="366440"/>
                  <a:pt x="896555" y="625027"/>
                  <a:pt x="577571" y="625027"/>
                </a:cubicBezTo>
                <a:cubicBezTo>
                  <a:pt x="258587" y="625027"/>
                  <a:pt x="0" y="366440"/>
                  <a:pt x="0" y="47456"/>
                </a:cubicBezTo>
                <a:close/>
              </a:path>
            </a:pathLst>
          </a:cu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6" name="Content Placeholder 2">
            <a:extLst>
              <a:ext uri="{FF2B5EF4-FFF2-40B4-BE49-F238E27FC236}">
                <a16:creationId xmlns:a16="http://schemas.microsoft.com/office/drawing/2014/main" id="{C4D01EFF-9EEE-4A10-A2EE-E7D6BCA82F9F}"/>
              </a:ext>
            </a:extLst>
          </p:cNvPr>
          <p:cNvSpPr>
            <a:spLocks noGrp="1"/>
          </p:cNvSpPr>
          <p:nvPr>
            <p:ph idx="1"/>
          </p:nvPr>
        </p:nvSpPr>
        <p:spPr>
          <a:xfrm>
            <a:off x="838200" y="1825625"/>
            <a:ext cx="5393361" cy="4351338"/>
          </a:xfrm>
        </p:spPr>
        <p:txBody>
          <a:bodyPr>
            <a:normAutofit/>
          </a:bodyPr>
          <a:lstStyle/>
          <a:p>
            <a:pPr lvl="0">
              <a:buFont typeface="Wingdings" panose="05000000000000000000" pitchFamily="2" charset="2"/>
              <a:buChar char="ü"/>
            </a:pPr>
            <a:r>
              <a:rPr lang="en-US" sz="1300" dirty="0"/>
              <a:t>Merged data with a two step process. First, we merged General Election Turnout data with Registered Voter by State data using Left merge on “Year” and “State” because the Registered data had the most data, and General election had the 2nd highest amount of data. We checked rows and columns to make sure we did not lose anything. </a:t>
            </a:r>
          </a:p>
          <a:p>
            <a:pPr lvl="0">
              <a:buFont typeface="Wingdings" panose="05000000000000000000" pitchFamily="2" charset="2"/>
              <a:buChar char="ü"/>
            </a:pPr>
            <a:r>
              <a:rPr lang="en-US" sz="1300" dirty="0"/>
              <a:t>Initially we lost some rows due to missing state values in Primary data that was missed during initial clean up process. We were missing Total Turnout Rate, Voter Eligible Population. We decided removing the data could affect our machine learning results, so filled blank state turnout rate columns with an average of valid turnout numbers from years for the same state. We also filled in VEP numbers based on VEP from general election. </a:t>
            </a:r>
          </a:p>
          <a:p>
            <a:pPr lvl="0">
              <a:buFont typeface="Wingdings" panose="05000000000000000000" pitchFamily="2" charset="2"/>
              <a:buChar char="ü"/>
            </a:pPr>
            <a:r>
              <a:rPr lang="en-US" sz="1300" dirty="0"/>
              <a:t>Second and final merge was done with Primary Election Results data. </a:t>
            </a:r>
          </a:p>
          <a:p>
            <a:pPr lvl="0">
              <a:buFont typeface="Wingdings" panose="05000000000000000000" pitchFamily="2" charset="2"/>
              <a:buChar char="ü"/>
            </a:pPr>
            <a:r>
              <a:rPr lang="en-US" sz="1300" dirty="0"/>
              <a:t>We checked data by counting number of rows and columns and looked for null values. </a:t>
            </a:r>
          </a:p>
          <a:p>
            <a:pPr lvl="0">
              <a:buFont typeface="Wingdings" panose="05000000000000000000" pitchFamily="2" charset="2"/>
              <a:buChar char="ü"/>
            </a:pPr>
            <a:r>
              <a:rPr lang="en-US" sz="1300" dirty="0"/>
              <a:t>Once we saw all data was appearing as it should, we exported the data frame into CSV file Voter Final Clean Data. </a:t>
            </a:r>
          </a:p>
          <a:p>
            <a:pPr marL="0" indent="0">
              <a:buNone/>
            </a:pPr>
            <a:endParaRPr lang="en-US" sz="1300" dirty="0">
              <a:latin typeface="+mj-lt"/>
            </a:endParaRPr>
          </a:p>
        </p:txBody>
      </p:sp>
      <p:sp>
        <p:nvSpPr>
          <p:cNvPr id="65" name="Oval 64">
            <a:extLst>
              <a:ext uri="{FF2B5EF4-FFF2-40B4-BE49-F238E27FC236}">
                <a16:creationId xmlns:a16="http://schemas.microsoft.com/office/drawing/2014/main" id="{C924DBCE-E731-4B22-8181-A39C1D862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8185" y="3423959"/>
            <a:ext cx="630884" cy="630884"/>
          </a:xfrm>
          <a:prstGeom prst="ellipse">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4CBF9756-6AC8-4C65-84DF-56FBFFA1D8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450227" y="5166682"/>
            <a:ext cx="1835725" cy="2024785"/>
          </a:xfrm>
          <a:custGeom>
            <a:avLst/>
            <a:gdLst>
              <a:gd name="connsiteX0" fmla="*/ 1801138 w 1835725"/>
              <a:gd name="connsiteY0" fmla="*/ 1622662 h 2024785"/>
              <a:gd name="connsiteX1" fmla="*/ 1835717 w 1835725"/>
              <a:gd name="connsiteY1" fmla="*/ 1680254 h 2024785"/>
              <a:gd name="connsiteX2" fmla="*/ 1812568 w 1835725"/>
              <a:gd name="connsiteY2" fmla="*/ 1877193 h 2024785"/>
              <a:gd name="connsiteX3" fmla="*/ 1776210 w 1835725"/>
              <a:gd name="connsiteY3" fmla="*/ 2024785 h 2024785"/>
              <a:gd name="connsiteX4" fmla="*/ 1655772 w 1835725"/>
              <a:gd name="connsiteY4" fmla="*/ 1983449 h 2024785"/>
              <a:gd name="connsiteX5" fmla="*/ 1687591 w 1835725"/>
              <a:gd name="connsiteY5" fmla="*/ 1854495 h 2024785"/>
              <a:gd name="connsiteX6" fmla="*/ 1708939 w 1835725"/>
              <a:gd name="connsiteY6" fmla="*/ 1673301 h 2024785"/>
              <a:gd name="connsiteX7" fmla="*/ 1778129 w 1835725"/>
              <a:gd name="connsiteY7" fmla="*/ 1615979 h 2024785"/>
              <a:gd name="connsiteX8" fmla="*/ 1801138 w 1835725"/>
              <a:gd name="connsiteY8" fmla="*/ 1622662 h 2024785"/>
              <a:gd name="connsiteX9" fmla="*/ 1585229 w 1835725"/>
              <a:gd name="connsiteY9" fmla="*/ 764759 h 2024785"/>
              <a:gd name="connsiteX10" fmla="*/ 1623024 w 1835725"/>
              <a:gd name="connsiteY10" fmla="*/ 792810 h 2024785"/>
              <a:gd name="connsiteX11" fmla="*/ 1777614 w 1835725"/>
              <a:gd name="connsiteY11" fmla="*/ 1157141 h 2024785"/>
              <a:gd name="connsiteX12" fmla="*/ 1733799 w 1835725"/>
              <a:gd name="connsiteY12" fmla="*/ 1235532 h 2024785"/>
              <a:gd name="connsiteX13" fmla="*/ 1716464 w 1835725"/>
              <a:gd name="connsiteY13" fmla="*/ 1237722 h 2024785"/>
              <a:gd name="connsiteX14" fmla="*/ 1716464 w 1835725"/>
              <a:gd name="connsiteY14" fmla="*/ 1237913 h 2024785"/>
              <a:gd name="connsiteX15" fmla="*/ 1655409 w 1835725"/>
              <a:gd name="connsiteY15" fmla="*/ 1191717 h 2024785"/>
              <a:gd name="connsiteX16" fmla="*/ 1513200 w 1835725"/>
              <a:gd name="connsiteY16" fmla="*/ 856627 h 2024785"/>
              <a:gd name="connsiteX17" fmla="*/ 1538499 w 1835725"/>
              <a:gd name="connsiteY17" fmla="*/ 770415 h 2024785"/>
              <a:gd name="connsiteX18" fmla="*/ 1585229 w 1835725"/>
              <a:gd name="connsiteY18" fmla="*/ 764759 h 2024785"/>
              <a:gd name="connsiteX19" fmla="*/ 477919 w 1835725"/>
              <a:gd name="connsiteY19" fmla="*/ 21437 h 2024785"/>
              <a:gd name="connsiteX20" fmla="*/ 509236 w 1835725"/>
              <a:gd name="connsiteY20" fmla="*/ 84182 h 2024785"/>
              <a:gd name="connsiteX21" fmla="*/ 445829 w 1835725"/>
              <a:gd name="connsiteY21" fmla="*/ 139871 h 2024785"/>
              <a:gd name="connsiteX22" fmla="*/ 437447 w 1835725"/>
              <a:gd name="connsiteY22" fmla="*/ 139395 h 2024785"/>
              <a:gd name="connsiteX23" fmla="*/ 73211 w 1835725"/>
              <a:gd name="connsiteY23" fmla="*/ 137204 h 2024785"/>
              <a:gd name="connsiteX24" fmla="*/ 749 w 1835725"/>
              <a:gd name="connsiteY24" fmla="*/ 84082 h 2024785"/>
              <a:gd name="connsiteX25" fmla="*/ 53871 w 1835725"/>
              <a:gd name="connsiteY25" fmla="*/ 11621 h 2024785"/>
              <a:gd name="connsiteX26" fmla="*/ 58352 w 1835725"/>
              <a:gd name="connsiteY26" fmla="*/ 11093 h 2024785"/>
              <a:gd name="connsiteX27" fmla="*/ 454020 w 1835725"/>
              <a:gd name="connsiteY27" fmla="*/ 13474 h 2024785"/>
              <a:gd name="connsiteX28" fmla="*/ 477919 w 1835725"/>
              <a:gd name="connsiteY28" fmla="*/ 21437 h 2024785"/>
              <a:gd name="connsiteX29" fmla="*/ 957797 w 1835725"/>
              <a:gd name="connsiteY29" fmla="*/ 167970 h 2024785"/>
              <a:gd name="connsiteX30" fmla="*/ 1286982 w 1835725"/>
              <a:gd name="connsiteY30" fmla="*/ 387616 h 2024785"/>
              <a:gd name="connsiteX31" fmla="*/ 1293725 w 1835725"/>
              <a:gd name="connsiteY31" fmla="*/ 477075 h 2024785"/>
              <a:gd name="connsiteX32" fmla="*/ 1245453 w 1835725"/>
              <a:gd name="connsiteY32" fmla="*/ 499154 h 2024785"/>
              <a:gd name="connsiteX33" fmla="*/ 1245167 w 1835725"/>
              <a:gd name="connsiteY33" fmla="*/ 499154 h 2024785"/>
              <a:gd name="connsiteX34" fmla="*/ 1203638 w 1835725"/>
              <a:gd name="connsiteY34" fmla="*/ 484104 h 2024785"/>
              <a:gd name="connsiteX35" fmla="*/ 900647 w 1835725"/>
              <a:gd name="connsiteY35" fmla="*/ 281508 h 2024785"/>
              <a:gd name="connsiteX36" fmla="*/ 872454 w 1835725"/>
              <a:gd name="connsiteY36" fmla="*/ 196164 h 2024785"/>
              <a:gd name="connsiteX37" fmla="*/ 957797 w 1835725"/>
              <a:gd name="connsiteY37" fmla="*/ 167970 h 202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35725" h="2024785">
                <a:moveTo>
                  <a:pt x="1801138" y="1622662"/>
                </a:moveTo>
                <a:cubicBezTo>
                  <a:pt x="1822105" y="1633400"/>
                  <a:pt x="1836117" y="1655372"/>
                  <a:pt x="1835717" y="1680254"/>
                </a:cubicBezTo>
                <a:cubicBezTo>
                  <a:pt x="1832093" y="1746382"/>
                  <a:pt x="1824354" y="1812154"/>
                  <a:pt x="1812568" y="1877193"/>
                </a:cubicBezTo>
                <a:lnTo>
                  <a:pt x="1776210" y="2024785"/>
                </a:lnTo>
                <a:lnTo>
                  <a:pt x="1655772" y="1983449"/>
                </a:lnTo>
                <a:lnTo>
                  <a:pt x="1687591" y="1854495"/>
                </a:lnTo>
                <a:cubicBezTo>
                  <a:pt x="1698455" y="1794657"/>
                  <a:pt x="1705590" y="1734142"/>
                  <a:pt x="1708939" y="1673301"/>
                </a:cubicBez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rtlCol="0" anchor="ctr"/>
          <a:lstStyle/>
          <a:p>
            <a:endParaRPr lang="en-US"/>
          </a:p>
        </p:txBody>
      </p:sp>
      <p:pic>
        <p:nvPicPr>
          <p:cNvPr id="11" name="Picture 10" descr="A drawing of a cartoon character&#10;&#10;Description automatically generated">
            <a:extLst>
              <a:ext uri="{FF2B5EF4-FFF2-40B4-BE49-F238E27FC236}">
                <a16:creationId xmlns:a16="http://schemas.microsoft.com/office/drawing/2014/main" id="{55755B40-1E93-4E94-83DF-CC9793364C73}"/>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5" b="5"/>
          <a:stretch/>
        </p:blipFill>
        <p:spPr>
          <a:xfrm>
            <a:off x="7751975" y="1075239"/>
            <a:ext cx="4128603" cy="4128603"/>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69" name="Freeform: Shape 68">
            <a:extLst>
              <a:ext uri="{FF2B5EF4-FFF2-40B4-BE49-F238E27FC236}">
                <a16:creationId xmlns:a16="http://schemas.microsoft.com/office/drawing/2014/main" id="{2D385988-EAAF-4C27-AF8A-2BFBECAF3D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9602" y="1"/>
            <a:ext cx="2066948" cy="1621879"/>
          </a:xfrm>
          <a:custGeom>
            <a:avLst/>
            <a:gdLst>
              <a:gd name="connsiteX0" fmla="*/ 0 w 2066948"/>
              <a:gd name="connsiteY0" fmla="*/ 0 h 1621879"/>
              <a:gd name="connsiteX1" fmla="*/ 123825 w 2066948"/>
              <a:gd name="connsiteY1" fmla="*/ 0 h 1621879"/>
              <a:gd name="connsiteX2" fmla="*/ 123825 w 2066948"/>
              <a:gd name="connsiteY2" fmla="*/ 1452620 h 1621879"/>
              <a:gd name="connsiteX3" fmla="*/ 1881378 w 2066948"/>
              <a:gd name="connsiteY3" fmla="*/ 436017 h 1621879"/>
              <a:gd name="connsiteX4" fmla="*/ 1127572 w 2066948"/>
              <a:gd name="connsiteY4" fmla="*/ 0 h 1621879"/>
              <a:gd name="connsiteX5" fmla="*/ 1374887 w 2066948"/>
              <a:gd name="connsiteY5" fmla="*/ 0 h 1621879"/>
              <a:gd name="connsiteX6" fmla="*/ 2035969 w 2066948"/>
              <a:gd name="connsiteY6" fmla="*/ 382391 h 1621879"/>
              <a:gd name="connsiteX7" fmla="*/ 2058648 w 2066948"/>
              <a:gd name="connsiteY7" fmla="*/ 466963 h 1621879"/>
              <a:gd name="connsiteX8" fmla="*/ 2035969 w 2066948"/>
              <a:gd name="connsiteY8" fmla="*/ 489642 h 1621879"/>
              <a:gd name="connsiteX9" fmla="*/ 92869 w 2066948"/>
              <a:gd name="connsiteY9" fmla="*/ 1613592 h 1621879"/>
              <a:gd name="connsiteX10" fmla="*/ 61913 w 2066948"/>
              <a:gd name="connsiteY10" fmla="*/ 1621879 h 1621879"/>
              <a:gd name="connsiteX11" fmla="*/ 0 w 2066948"/>
              <a:gd name="connsiteY11" fmla="*/ 1559967 h 162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6948" h="1621879">
                <a:moveTo>
                  <a:pt x="0" y="0"/>
                </a:moveTo>
                <a:lnTo>
                  <a:pt x="123825" y="0"/>
                </a:lnTo>
                <a:lnTo>
                  <a:pt x="123825" y="1452620"/>
                </a:lnTo>
                <a:lnTo>
                  <a:pt x="1881378" y="436017"/>
                </a:lnTo>
                <a:lnTo>
                  <a:pt x="1127572" y="0"/>
                </a:lnTo>
                <a:lnTo>
                  <a:pt x="1374887" y="0"/>
                </a:lnTo>
                <a:lnTo>
                  <a:pt x="2035969" y="382391"/>
                </a:lnTo>
                <a:cubicBezTo>
                  <a:pt x="2065582" y="399479"/>
                  <a:pt x="2075745" y="437340"/>
                  <a:pt x="2058648" y="466963"/>
                </a:cubicBezTo>
                <a:cubicBezTo>
                  <a:pt x="2053219" y="476384"/>
                  <a:pt x="2045389" y="484204"/>
                  <a:pt x="2035969" y="489642"/>
                </a:cubicBezTo>
                <a:lnTo>
                  <a:pt x="92869" y="1613592"/>
                </a:lnTo>
                <a:cubicBezTo>
                  <a:pt x="83458" y="1619031"/>
                  <a:pt x="72780" y="1621889"/>
                  <a:pt x="61913" y="1621879"/>
                </a:cubicBezTo>
                <a:cubicBezTo>
                  <a:pt x="27719" y="1621879"/>
                  <a:pt x="0" y="1594161"/>
                  <a:pt x="0" y="1559967"/>
                </a:cubicBezTo>
                <a:close/>
              </a:path>
            </a:pathLst>
          </a:custGeom>
          <a:solidFill>
            <a:schemeClr val="accent6"/>
          </a:solidFill>
          <a:ln w="9525" cap="flat">
            <a:noFill/>
            <a:prstDash val="solid"/>
            <a:miter/>
          </a:ln>
        </p:spPr>
        <p:txBody>
          <a:bodyPr rtlCol="0" anchor="ctr"/>
          <a:lstStyle/>
          <a:p>
            <a:endParaRPr lang="en-US"/>
          </a:p>
        </p:txBody>
      </p:sp>
      <p:cxnSp>
        <p:nvCxnSpPr>
          <p:cNvPr id="71" name="Straight Connector 70">
            <a:extLst>
              <a:ext uri="{FF2B5EF4-FFF2-40B4-BE49-F238E27FC236}">
                <a16:creationId xmlns:a16="http://schemas.microsoft.com/office/drawing/2014/main" id="{43621FD4-D14D-45D5-9A57-9A2DE5EA59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8745" y="102790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73" name="Freeform: Shape 72">
            <a:extLst>
              <a:ext uri="{FF2B5EF4-FFF2-40B4-BE49-F238E27FC236}">
                <a16:creationId xmlns:a16="http://schemas.microsoft.com/office/drawing/2014/main" id="{B621D332-7329-4994-8836-C429A51B7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9527" y="6033795"/>
            <a:ext cx="1991064" cy="824205"/>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5" name="Freeform: Shape 74">
            <a:extLst>
              <a:ext uri="{FF2B5EF4-FFF2-40B4-BE49-F238E27FC236}">
                <a16:creationId xmlns:a16="http://schemas.microsoft.com/office/drawing/2014/main" id="{2D20F754-35A9-4508-BE3C-C59996D143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51696" y="5519196"/>
            <a:ext cx="1340305" cy="1338805"/>
          </a:xfrm>
          <a:custGeom>
            <a:avLst/>
            <a:gdLst>
              <a:gd name="connsiteX0" fmla="*/ 61913 w 1340305"/>
              <a:gd name="connsiteY0" fmla="*/ 0 h 1338805"/>
              <a:gd name="connsiteX1" fmla="*/ 1340305 w 1340305"/>
              <a:gd name="connsiteY1" fmla="*/ 0 h 1338805"/>
              <a:gd name="connsiteX2" fmla="*/ 1340305 w 1340305"/>
              <a:gd name="connsiteY2" fmla="*/ 123825 h 1338805"/>
              <a:gd name="connsiteX3" fmla="*/ 123825 w 1340305"/>
              <a:gd name="connsiteY3" fmla="*/ 123825 h 1338805"/>
              <a:gd name="connsiteX4" fmla="*/ 123825 w 1340305"/>
              <a:gd name="connsiteY4" fmla="*/ 1338805 h 1338805"/>
              <a:gd name="connsiteX5" fmla="*/ 0 w 1340305"/>
              <a:gd name="connsiteY5" fmla="*/ 1338805 h 1338805"/>
              <a:gd name="connsiteX6" fmla="*/ 0 w 1340305"/>
              <a:gd name="connsiteY6" fmla="*/ 61913 h 1338805"/>
              <a:gd name="connsiteX7" fmla="*/ 61913 w 1340305"/>
              <a:gd name="connsiteY7" fmla="*/ 0 h 133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0305" h="1338805">
                <a:moveTo>
                  <a:pt x="61913" y="0"/>
                </a:moveTo>
                <a:lnTo>
                  <a:pt x="1340305" y="0"/>
                </a:lnTo>
                <a:lnTo>
                  <a:pt x="1340305" y="123825"/>
                </a:lnTo>
                <a:lnTo>
                  <a:pt x="123825" y="123825"/>
                </a:lnTo>
                <a:lnTo>
                  <a:pt x="123825" y="1338805"/>
                </a:lnTo>
                <a:lnTo>
                  <a:pt x="0" y="1338805"/>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 name="TextBox 3">
            <a:extLst>
              <a:ext uri="{FF2B5EF4-FFF2-40B4-BE49-F238E27FC236}">
                <a16:creationId xmlns:a16="http://schemas.microsoft.com/office/drawing/2014/main" id="{4E7245AA-8828-46F6-A86E-F02BEF540AB7}"/>
              </a:ext>
            </a:extLst>
          </p:cNvPr>
          <p:cNvSpPr txBox="1"/>
          <p:nvPr/>
        </p:nvSpPr>
        <p:spPr>
          <a:xfrm>
            <a:off x="1378930" y="1249026"/>
            <a:ext cx="2989369" cy="523220"/>
          </a:xfrm>
          <a:prstGeom prst="rect">
            <a:avLst/>
          </a:prstGeom>
          <a:noFill/>
        </p:spPr>
        <p:txBody>
          <a:bodyPr wrap="square" rtlCol="0">
            <a:spAutoFit/>
          </a:bodyPr>
          <a:lstStyle/>
          <a:p>
            <a:pPr algn="ctr">
              <a:spcAft>
                <a:spcPts val="600"/>
              </a:spcAft>
            </a:pPr>
            <a:r>
              <a:rPr lang="en-US" sz="2800" b="1" dirty="0" err="1">
                <a:solidFill>
                  <a:schemeClr val="accent2">
                    <a:lumMod val="75000"/>
                  </a:schemeClr>
                </a:solidFill>
                <a:latin typeface="+mj-lt"/>
              </a:rPr>
              <a:t>Jupyter</a:t>
            </a:r>
            <a:r>
              <a:rPr lang="en-US" sz="2800" b="1" dirty="0">
                <a:solidFill>
                  <a:schemeClr val="accent2">
                    <a:lumMod val="75000"/>
                  </a:schemeClr>
                </a:solidFill>
                <a:latin typeface="+mj-lt"/>
              </a:rPr>
              <a:t> Notebook</a:t>
            </a:r>
          </a:p>
        </p:txBody>
      </p:sp>
    </p:spTree>
    <p:extLst>
      <p:ext uri="{BB962C8B-B14F-4D97-AF65-F5344CB8AC3E}">
        <p14:creationId xmlns:p14="http://schemas.microsoft.com/office/powerpoint/2010/main" val="223816937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50004-1CC9-43DD-937D-B20F1CB8AAC9}"/>
              </a:ext>
            </a:extLst>
          </p:cNvPr>
          <p:cNvSpPr>
            <a:spLocks noGrp="1"/>
          </p:cNvSpPr>
          <p:nvPr>
            <p:ph type="title"/>
          </p:nvPr>
        </p:nvSpPr>
        <p:spPr>
          <a:xfrm>
            <a:off x="838200" y="365126"/>
            <a:ext cx="5340605" cy="1146176"/>
          </a:xfrm>
        </p:spPr>
        <p:txBody>
          <a:bodyPr vert="horz" lIns="91440" tIns="45720" rIns="91440" bIns="45720" rtlCol="0">
            <a:normAutofit fontScale="90000"/>
          </a:bodyPr>
          <a:lstStyle/>
          <a:p>
            <a:r>
              <a:rPr lang="en-US" sz="3600" b="1" kern="1200" dirty="0">
                <a:ea typeface="+mj-ea"/>
                <a:cs typeface="+mj-cs"/>
              </a:rPr>
              <a:t>Further Data Cleaning for ML model </a:t>
            </a:r>
            <a:br>
              <a:rPr lang="en-US" sz="1800" b="1" kern="1200" dirty="0">
                <a:ea typeface="+mj-ea"/>
                <a:cs typeface="+mj-cs"/>
              </a:rPr>
            </a:br>
            <a:br>
              <a:rPr lang="en-US" sz="1800" b="1" kern="1200" dirty="0">
                <a:ea typeface="+mj-ea"/>
                <a:cs typeface="+mj-cs"/>
              </a:rPr>
            </a:br>
            <a:br>
              <a:rPr lang="en-US" altLang="en-US" sz="1800" dirty="0"/>
            </a:br>
            <a:endParaRPr lang="en-US" sz="1800" b="1" kern="1200" dirty="0">
              <a:latin typeface="+mj-lt"/>
              <a:ea typeface="+mj-ea"/>
              <a:cs typeface="+mj-cs"/>
            </a:endParaRPr>
          </a:p>
        </p:txBody>
      </p:sp>
      <p:sp>
        <p:nvSpPr>
          <p:cNvPr id="74" name="Freeform: Shape 60">
            <a:extLst>
              <a:ext uri="{FF2B5EF4-FFF2-40B4-BE49-F238E27FC236}">
                <a16:creationId xmlns:a16="http://schemas.microsoft.com/office/drawing/2014/main" id="{05C7EBC3-4672-4DAB-81C2-58661FAFA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8805" y="-2"/>
            <a:ext cx="6013194" cy="1511304"/>
          </a:xfrm>
          <a:custGeom>
            <a:avLst/>
            <a:gdLst>
              <a:gd name="connsiteX0" fmla="*/ 4545473 w 6013194"/>
              <a:gd name="connsiteY0" fmla="*/ 0 h 1511304"/>
              <a:gd name="connsiteX1" fmla="*/ 6013194 w 6013194"/>
              <a:gd name="connsiteY1" fmla="*/ 0 h 1511304"/>
              <a:gd name="connsiteX2" fmla="*/ 6013194 w 6013194"/>
              <a:gd name="connsiteY2" fmla="*/ 1508760 h 1511304"/>
              <a:gd name="connsiteX3" fmla="*/ 4545474 w 6013194"/>
              <a:gd name="connsiteY3" fmla="*/ 1508760 h 1511304"/>
              <a:gd name="connsiteX4" fmla="*/ 4545474 w 6013194"/>
              <a:gd name="connsiteY4" fmla="*/ 1511304 h 1511304"/>
              <a:gd name="connsiteX5" fmla="*/ 0 w 6013194"/>
              <a:gd name="connsiteY5" fmla="*/ 1511304 h 1511304"/>
              <a:gd name="connsiteX6" fmla="*/ 697617 w 6013194"/>
              <a:gd name="connsiteY6" fmla="*/ 3 h 1511304"/>
              <a:gd name="connsiteX7" fmla="*/ 4545473 w 6013194"/>
              <a:gd name="connsiteY7" fmla="*/ 3 h 151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13194" h="1511304">
                <a:moveTo>
                  <a:pt x="4545473" y="0"/>
                </a:moveTo>
                <a:lnTo>
                  <a:pt x="6013194" y="0"/>
                </a:lnTo>
                <a:lnTo>
                  <a:pt x="6013194" y="1508760"/>
                </a:lnTo>
                <a:lnTo>
                  <a:pt x="4545474" y="1508760"/>
                </a:lnTo>
                <a:lnTo>
                  <a:pt x="4545474" y="1511304"/>
                </a:lnTo>
                <a:lnTo>
                  <a:pt x="0" y="1511304"/>
                </a:lnTo>
                <a:lnTo>
                  <a:pt x="697617" y="3"/>
                </a:lnTo>
                <a:lnTo>
                  <a:pt x="4545473" y="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a:extLst>
              <a:ext uri="{FF2B5EF4-FFF2-40B4-BE49-F238E27FC236}">
                <a16:creationId xmlns:a16="http://schemas.microsoft.com/office/drawing/2014/main" id="{40BF962F-4C6F-461E-86F2-C43F56CC9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0797" y="1690688"/>
            <a:ext cx="8711202" cy="5167312"/>
          </a:xfrm>
          <a:custGeom>
            <a:avLst/>
            <a:gdLst>
              <a:gd name="connsiteX0" fmla="*/ 0 w 8711202"/>
              <a:gd name="connsiteY0" fmla="*/ 0 h 5167312"/>
              <a:gd name="connsiteX1" fmla="*/ 7243482 w 8711202"/>
              <a:gd name="connsiteY1" fmla="*/ 0 h 5167312"/>
              <a:gd name="connsiteX2" fmla="*/ 8711202 w 8711202"/>
              <a:gd name="connsiteY2" fmla="*/ 0 h 5167312"/>
              <a:gd name="connsiteX3" fmla="*/ 8711202 w 8711202"/>
              <a:gd name="connsiteY3" fmla="*/ 5167312 h 5167312"/>
              <a:gd name="connsiteX4" fmla="*/ 7243482 w 8711202"/>
              <a:gd name="connsiteY4" fmla="*/ 5167312 h 5167312"/>
              <a:gd name="connsiteX5" fmla="*/ 221324 w 8711202"/>
              <a:gd name="connsiteY5" fmla="*/ 5167312 h 5167312"/>
              <a:gd name="connsiteX6" fmla="*/ 2615203 w 8711202"/>
              <a:gd name="connsiteY6" fmla="*/ 952 h 5167312"/>
              <a:gd name="connsiteX7" fmla="*/ 0 w 8711202"/>
              <a:gd name="connsiteY7"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1202" h="5167312">
                <a:moveTo>
                  <a:pt x="0" y="0"/>
                </a:moveTo>
                <a:lnTo>
                  <a:pt x="7243482" y="0"/>
                </a:lnTo>
                <a:lnTo>
                  <a:pt x="8711202" y="0"/>
                </a:lnTo>
                <a:lnTo>
                  <a:pt x="8711202" y="5167312"/>
                </a:lnTo>
                <a:lnTo>
                  <a:pt x="7243482" y="5167312"/>
                </a:lnTo>
                <a:lnTo>
                  <a:pt x="221324" y="5167312"/>
                </a:lnTo>
                <a:lnTo>
                  <a:pt x="2615203" y="952"/>
                </a:lnTo>
                <a:lnTo>
                  <a:pt x="0"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64">
            <a:extLst>
              <a:ext uri="{FF2B5EF4-FFF2-40B4-BE49-F238E27FC236}">
                <a16:creationId xmlns:a16="http://schemas.microsoft.com/office/drawing/2014/main" id="{2E94A4F7-38E4-45EA-8E2E-CE1B5766B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6" name="Content Placeholder 2">
            <a:extLst>
              <a:ext uri="{FF2B5EF4-FFF2-40B4-BE49-F238E27FC236}">
                <a16:creationId xmlns:a16="http://schemas.microsoft.com/office/drawing/2014/main" id="{C4D01EFF-9EEE-4A10-A2EE-E7D6BCA82F9F}"/>
              </a:ext>
            </a:extLst>
          </p:cNvPr>
          <p:cNvSpPr>
            <a:spLocks noGrp="1"/>
          </p:cNvSpPr>
          <p:nvPr>
            <p:ph idx="1"/>
          </p:nvPr>
        </p:nvSpPr>
        <p:spPr>
          <a:xfrm>
            <a:off x="838200" y="2173288"/>
            <a:ext cx="3603171" cy="3639684"/>
          </a:xfrm>
        </p:spPr>
        <p:txBody>
          <a:bodyPr vert="horz" lIns="91440" tIns="45720" rIns="91440" bIns="45720" numCol="1" spcCol="182880" rtlCol="0" anchor="ctr">
            <a:normAutofit/>
          </a:bodyPr>
          <a:lstStyle/>
          <a:p>
            <a:pPr marL="57150" lvl="0" indent="-285750" fontAlgn="base">
              <a:spcBef>
                <a:spcPct val="0"/>
              </a:spcBef>
              <a:spcAft>
                <a:spcPct val="0"/>
              </a:spcAft>
              <a:buFont typeface="Wingdings" panose="05000000000000000000" pitchFamily="2" charset="2"/>
              <a:buChar char="Ø"/>
            </a:pPr>
            <a:r>
              <a:rPr lang="en-US" altLang="en-US" sz="1600" dirty="0" err="1">
                <a:ln/>
                <a:solidFill>
                  <a:srgbClr val="FFFFFF"/>
                </a:solidFill>
              </a:rPr>
              <a:t>Jupyter</a:t>
            </a:r>
            <a:r>
              <a:rPr lang="en-US" altLang="en-US" sz="1600" dirty="0">
                <a:ln/>
                <a:solidFill>
                  <a:srgbClr val="FFFFFF"/>
                </a:solidFill>
              </a:rPr>
              <a:t> Notebook: Import Voter Final Clean Data</a:t>
            </a:r>
          </a:p>
          <a:p>
            <a:pPr marL="57150" lvl="0" indent="-285750" fontAlgn="base">
              <a:spcBef>
                <a:spcPct val="0"/>
              </a:spcBef>
              <a:spcAft>
                <a:spcPct val="0"/>
              </a:spcAft>
              <a:buFont typeface="Wingdings" panose="05000000000000000000" pitchFamily="2" charset="2"/>
              <a:buChar char="Ø"/>
            </a:pPr>
            <a:r>
              <a:rPr lang="en-US" altLang="en-US" sz="1600" dirty="0">
                <a:ln/>
                <a:solidFill>
                  <a:srgbClr val="FFFFFF"/>
                </a:solidFill>
              </a:rPr>
              <a:t>Further cleaning was required to fit data into ML model such as removing “%” and “,” symbols as well as converting data type into float or int. </a:t>
            </a:r>
          </a:p>
          <a:p>
            <a:pPr marL="57150" indent="-285750" fontAlgn="base">
              <a:spcBef>
                <a:spcPct val="0"/>
              </a:spcBef>
              <a:spcAft>
                <a:spcPct val="0"/>
              </a:spcAft>
              <a:buFont typeface="Wingdings" panose="05000000000000000000" pitchFamily="2" charset="2"/>
              <a:buChar char="Ø"/>
            </a:pPr>
            <a:r>
              <a:rPr lang="en-US" altLang="en-US" sz="1600" dirty="0">
                <a:ln/>
                <a:solidFill>
                  <a:srgbClr val="FFFFFF"/>
                </a:solidFill>
              </a:rPr>
              <a:t>Imported from </a:t>
            </a:r>
            <a:r>
              <a:rPr lang="en-US" altLang="en-US" sz="1600" dirty="0" err="1">
                <a:ln/>
                <a:solidFill>
                  <a:srgbClr val="FFFFFF"/>
                </a:solidFill>
              </a:rPr>
              <a:t>sklearn.preprocessing</a:t>
            </a:r>
            <a:r>
              <a:rPr lang="en-US" altLang="en-US" sz="1600" dirty="0">
                <a:ln/>
                <a:solidFill>
                  <a:srgbClr val="FFFFFF"/>
                </a:solidFill>
              </a:rPr>
              <a:t> import </a:t>
            </a:r>
            <a:r>
              <a:rPr lang="en-US" altLang="en-US" sz="1600" dirty="0" err="1">
                <a:ln/>
                <a:solidFill>
                  <a:srgbClr val="FFFFFF"/>
                </a:solidFill>
              </a:rPr>
              <a:t>LabelEncoder</a:t>
            </a:r>
            <a:r>
              <a:rPr lang="en-US" altLang="en-US" sz="1600" dirty="0">
                <a:ln/>
                <a:solidFill>
                  <a:srgbClr val="FFFFFF"/>
                </a:solidFill>
              </a:rPr>
              <a:t> in order to label code states column</a:t>
            </a:r>
          </a:p>
          <a:p>
            <a:pPr marL="57150" indent="-285750" fontAlgn="base">
              <a:spcBef>
                <a:spcPct val="0"/>
              </a:spcBef>
              <a:spcAft>
                <a:spcPct val="0"/>
              </a:spcAft>
              <a:buFont typeface="Wingdings" panose="05000000000000000000" pitchFamily="2" charset="2"/>
              <a:buChar char="Ø"/>
            </a:pPr>
            <a:r>
              <a:rPr lang="en-US" altLang="en-US" sz="1600" dirty="0">
                <a:ln/>
                <a:solidFill>
                  <a:srgbClr val="FFFFFF"/>
                </a:solidFill>
              </a:rPr>
              <a:t>We wanted to see if voter turnout was impacted by new election year vs re-election year, so we added a new column called “Re-election” that tracked whether a specific election year was re-election or not. </a:t>
            </a:r>
            <a:endParaRPr lang="en-US" sz="1600" dirty="0">
              <a:solidFill>
                <a:srgbClr val="FFFFFF"/>
              </a:solidFill>
            </a:endParaRPr>
          </a:p>
          <a:p>
            <a:pPr marL="57150" indent="-285750" fontAlgn="base">
              <a:spcBef>
                <a:spcPct val="0"/>
              </a:spcBef>
              <a:spcAft>
                <a:spcPct val="0"/>
              </a:spcAft>
              <a:buFont typeface="Wingdings" panose="05000000000000000000" pitchFamily="2" charset="2"/>
              <a:buChar char="Ø"/>
            </a:pPr>
            <a:endParaRPr lang="en-US" altLang="en-US" sz="1600" dirty="0">
              <a:solidFill>
                <a:srgbClr val="FFFFFF"/>
              </a:solidFill>
              <a:latin typeface="+mj-lt"/>
            </a:endParaRPr>
          </a:p>
          <a:p>
            <a:pPr marL="0" lvl="0" indent="0" fontAlgn="base">
              <a:spcBef>
                <a:spcPct val="0"/>
              </a:spcBef>
              <a:spcAft>
                <a:spcPct val="0"/>
              </a:spcAft>
              <a:buNone/>
            </a:pPr>
            <a:endParaRPr lang="en-US" altLang="en-US" sz="1600" dirty="0">
              <a:solidFill>
                <a:srgbClr val="FFFFFF"/>
              </a:solidFill>
              <a:latin typeface="+mj-lt"/>
            </a:endParaRPr>
          </a:p>
          <a:p>
            <a:pPr marL="0" lvl="0" indent="0" fontAlgn="base">
              <a:spcBef>
                <a:spcPct val="0"/>
              </a:spcBef>
              <a:spcAft>
                <a:spcPct val="0"/>
              </a:spcAft>
              <a:buNone/>
            </a:pPr>
            <a:endParaRPr lang="en-US" altLang="en-US" sz="1600" dirty="0">
              <a:solidFill>
                <a:srgbClr val="FFFFFF"/>
              </a:solidFill>
              <a:latin typeface="+mj-lt"/>
            </a:endParaRPr>
          </a:p>
          <a:p>
            <a:pPr marL="0" indent="0">
              <a:buNone/>
            </a:pPr>
            <a:endParaRPr lang="en-US" sz="1600" dirty="0">
              <a:solidFill>
                <a:srgbClr val="FFFFFF"/>
              </a:solidFill>
              <a:latin typeface="+mj-lt"/>
            </a:endParaRPr>
          </a:p>
        </p:txBody>
      </p:sp>
      <p:pic>
        <p:nvPicPr>
          <p:cNvPr id="4" name="Picture 3">
            <a:extLst>
              <a:ext uri="{FF2B5EF4-FFF2-40B4-BE49-F238E27FC236}">
                <a16:creationId xmlns:a16="http://schemas.microsoft.com/office/drawing/2014/main" id="{EE1CAA71-E851-0F4A-BAEF-0AF017591828}"/>
              </a:ext>
            </a:extLst>
          </p:cNvPr>
          <p:cNvPicPr>
            <a:picLocks noChangeAspect="1"/>
          </p:cNvPicPr>
          <p:nvPr/>
        </p:nvPicPr>
        <p:blipFill rotWithShape="1">
          <a:blip r:embed="rId2">
            <a:extLst>
              <a:ext uri="{28A0092B-C50C-407E-A947-70E740481C1C}">
                <a14:useLocalDpi xmlns:a14="http://schemas.microsoft.com/office/drawing/2010/main" val="0"/>
              </a:ext>
            </a:extLst>
          </a:blip>
          <a:srcRect l="16865" t="22539" r="22694" b="8771"/>
          <a:stretch/>
        </p:blipFill>
        <p:spPr>
          <a:xfrm>
            <a:off x="6183088" y="2338746"/>
            <a:ext cx="5170711" cy="3672757"/>
          </a:xfrm>
          <a:custGeom>
            <a:avLst/>
            <a:gdLst/>
            <a:ahLst/>
            <a:cxnLst/>
            <a:rect l="l" t="t" r="r" b="b"/>
            <a:pathLst>
              <a:path w="4636009" h="5032375">
                <a:moveTo>
                  <a:pt x="0" y="0"/>
                </a:moveTo>
                <a:lnTo>
                  <a:pt x="4636009" y="0"/>
                </a:lnTo>
                <a:lnTo>
                  <a:pt x="4636009" y="5032375"/>
                </a:lnTo>
                <a:lnTo>
                  <a:pt x="0" y="5032375"/>
                </a:lnTo>
                <a:close/>
              </a:path>
            </a:pathLst>
          </a:custGeom>
        </p:spPr>
      </p:pic>
      <p:sp>
        <p:nvSpPr>
          <p:cNvPr id="6" name="Rectangle 3">
            <a:extLst>
              <a:ext uri="{FF2B5EF4-FFF2-40B4-BE49-F238E27FC236}">
                <a16:creationId xmlns:a16="http://schemas.microsoft.com/office/drawing/2014/main" id="{D548FF1E-0673-439D-ADDD-4D9469B06160}"/>
              </a:ext>
            </a:extLst>
          </p:cNvPr>
          <p:cNvSpPr>
            <a:spLocks noChangeArrowheads="1"/>
          </p:cNvSpPr>
          <p:nvPr/>
        </p:nvSpPr>
        <p:spPr bwMode="auto">
          <a:xfrm>
            <a:off x="0" y="90100"/>
            <a:ext cx="461584"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457056"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797978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20" name="Rectangle 9">
            <a:extLst>
              <a:ext uri="{FF2B5EF4-FFF2-40B4-BE49-F238E27FC236}">
                <a16:creationId xmlns:a16="http://schemas.microsoft.com/office/drawing/2014/main" id="{68A4132F-DEC6-4332-A00C-A11AD4519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sign&#10;&#10;Description automatically generated">
            <a:extLst>
              <a:ext uri="{FF2B5EF4-FFF2-40B4-BE49-F238E27FC236}">
                <a16:creationId xmlns:a16="http://schemas.microsoft.com/office/drawing/2014/main" id="{96B7490D-907B-49E7-9BFF-96951811065F}"/>
              </a:ext>
            </a:extLst>
          </p:cNvPr>
          <p:cNvPicPr>
            <a:picLocks noChangeAspect="1"/>
          </p:cNvPicPr>
          <p:nvPr/>
        </p:nvPicPr>
        <p:blipFill rotWithShape="1">
          <a:blip r:embed="rId2"/>
          <a:srcRect l="15724" r="17006" b="-1"/>
          <a:stretch/>
        </p:blipFill>
        <p:spPr>
          <a:xfrm>
            <a:off x="7390795" y="1445858"/>
            <a:ext cx="4582129" cy="2294587"/>
          </a:xfrm>
          <a:prstGeom prst="rect">
            <a:avLst/>
          </a:prstGeom>
        </p:spPr>
      </p:pic>
      <p:sp>
        <p:nvSpPr>
          <p:cNvPr id="22" name="Freeform: Shape 11">
            <a:extLst>
              <a:ext uri="{FF2B5EF4-FFF2-40B4-BE49-F238E27FC236}">
                <a16:creationId xmlns:a16="http://schemas.microsoft.com/office/drawing/2014/main" id="{9B38642C-62C4-4E31-A5D3-BB1DD8CA3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663583" cy="6858478"/>
          </a:xfrm>
          <a:custGeom>
            <a:avLst/>
            <a:gdLst>
              <a:gd name="connsiteX0" fmla="*/ 0 w 8663583"/>
              <a:gd name="connsiteY0" fmla="*/ 0 h 6858478"/>
              <a:gd name="connsiteX1" fmla="*/ 480486 w 8663583"/>
              <a:gd name="connsiteY1" fmla="*/ 0 h 6858478"/>
              <a:gd name="connsiteX2" fmla="*/ 4415403 w 8663583"/>
              <a:gd name="connsiteY2" fmla="*/ 0 h 6858478"/>
              <a:gd name="connsiteX3" fmla="*/ 5481631 w 8663583"/>
              <a:gd name="connsiteY3" fmla="*/ 0 h 6858478"/>
              <a:gd name="connsiteX4" fmla="*/ 5487208 w 8663583"/>
              <a:gd name="connsiteY4" fmla="*/ 0 h 6858478"/>
              <a:gd name="connsiteX5" fmla="*/ 8663583 w 8663583"/>
              <a:gd name="connsiteY5" fmla="*/ 6858478 h 6858478"/>
              <a:gd name="connsiteX6" fmla="*/ 1239028 w 8663583"/>
              <a:gd name="connsiteY6" fmla="*/ 6858478 h 6858478"/>
              <a:gd name="connsiteX7" fmla="*/ 1239288 w 8663583"/>
              <a:gd name="connsiteY7" fmla="*/ 6857916 h 6858478"/>
              <a:gd name="connsiteX8" fmla="*/ 480486 w 8663583"/>
              <a:gd name="connsiteY8" fmla="*/ 6857916 h 6858478"/>
              <a:gd name="connsiteX9" fmla="*/ 480486 w 8663583"/>
              <a:gd name="connsiteY9" fmla="*/ 6858000 h 6858478"/>
              <a:gd name="connsiteX10" fmla="*/ 0 w 8663583"/>
              <a:gd name="connsiteY10"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663583" h="6858478">
                <a:moveTo>
                  <a:pt x="0" y="0"/>
                </a:moveTo>
                <a:lnTo>
                  <a:pt x="480486" y="0"/>
                </a:lnTo>
                <a:lnTo>
                  <a:pt x="4415403" y="0"/>
                </a:lnTo>
                <a:lnTo>
                  <a:pt x="5481631" y="0"/>
                </a:lnTo>
                <a:lnTo>
                  <a:pt x="5487208" y="0"/>
                </a:lnTo>
                <a:lnTo>
                  <a:pt x="8663583" y="6858478"/>
                </a:lnTo>
                <a:lnTo>
                  <a:pt x="1239028" y="6858478"/>
                </a:lnTo>
                <a:lnTo>
                  <a:pt x="1239288" y="6857916"/>
                </a:lnTo>
                <a:lnTo>
                  <a:pt x="480486" y="6857916"/>
                </a:lnTo>
                <a:lnTo>
                  <a:pt x="480486"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13">
            <a:extLst>
              <a:ext uri="{FF2B5EF4-FFF2-40B4-BE49-F238E27FC236}">
                <a16:creationId xmlns:a16="http://schemas.microsoft.com/office/drawing/2014/main" id="{A9F66240-8C38-4069-A5C9-2D3FCD97E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234957" cy="6858478"/>
          </a:xfrm>
          <a:custGeom>
            <a:avLst/>
            <a:gdLst>
              <a:gd name="connsiteX0" fmla="*/ 156905 w 8234957"/>
              <a:gd name="connsiteY0" fmla="*/ 0 h 6858478"/>
              <a:gd name="connsiteX1" fmla="*/ 3986777 w 8234957"/>
              <a:gd name="connsiteY1" fmla="*/ 0 h 6858478"/>
              <a:gd name="connsiteX2" fmla="*/ 5053005 w 8234957"/>
              <a:gd name="connsiteY2" fmla="*/ 0 h 6858478"/>
              <a:gd name="connsiteX3" fmla="*/ 5058582 w 8234957"/>
              <a:gd name="connsiteY3" fmla="*/ 0 h 6858478"/>
              <a:gd name="connsiteX4" fmla="*/ 8234957 w 8234957"/>
              <a:gd name="connsiteY4" fmla="*/ 6858478 h 6858478"/>
              <a:gd name="connsiteX5" fmla="*/ 810402 w 8234957"/>
              <a:gd name="connsiteY5" fmla="*/ 6858478 h 6858478"/>
              <a:gd name="connsiteX6" fmla="*/ 810662 w 8234957"/>
              <a:gd name="connsiteY6" fmla="*/ 6857916 h 6858478"/>
              <a:gd name="connsiteX7" fmla="*/ 156905 w 8234957"/>
              <a:gd name="connsiteY7" fmla="*/ 6857916 h 6858478"/>
              <a:gd name="connsiteX8" fmla="*/ 156905 w 8234957"/>
              <a:gd name="connsiteY8" fmla="*/ 6858478 h 6858478"/>
              <a:gd name="connsiteX9" fmla="*/ 0 w 8234957"/>
              <a:gd name="connsiteY9" fmla="*/ 6858478 h 6858478"/>
              <a:gd name="connsiteX10" fmla="*/ 0 w 8234957"/>
              <a:gd name="connsiteY10" fmla="*/ 479 h 6858478"/>
              <a:gd name="connsiteX11" fmla="*/ 156905 w 8234957"/>
              <a:gd name="connsiteY11" fmla="*/ 479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34957" h="6858478">
                <a:moveTo>
                  <a:pt x="156905" y="0"/>
                </a:moveTo>
                <a:lnTo>
                  <a:pt x="3986777" y="0"/>
                </a:lnTo>
                <a:lnTo>
                  <a:pt x="5053005" y="0"/>
                </a:lnTo>
                <a:lnTo>
                  <a:pt x="5058582" y="0"/>
                </a:lnTo>
                <a:lnTo>
                  <a:pt x="8234957" y="6858478"/>
                </a:lnTo>
                <a:lnTo>
                  <a:pt x="810402" y="6858478"/>
                </a:lnTo>
                <a:lnTo>
                  <a:pt x="810662" y="6857916"/>
                </a:lnTo>
                <a:lnTo>
                  <a:pt x="156905" y="6857916"/>
                </a:lnTo>
                <a:lnTo>
                  <a:pt x="156905" y="6858478"/>
                </a:lnTo>
                <a:lnTo>
                  <a:pt x="0" y="6858478"/>
                </a:lnTo>
                <a:lnTo>
                  <a:pt x="0" y="479"/>
                </a:lnTo>
                <a:lnTo>
                  <a:pt x="15690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Rectangle 1">
            <a:extLst>
              <a:ext uri="{FF2B5EF4-FFF2-40B4-BE49-F238E27FC236}">
                <a16:creationId xmlns:a16="http://schemas.microsoft.com/office/drawing/2014/main" id="{75ECC3C8-09CE-4997-9531-449FF867F2C0}"/>
              </a:ext>
            </a:extLst>
          </p:cNvPr>
          <p:cNvSpPr>
            <a:spLocks noGrp="1" noChangeArrowheads="1"/>
          </p:cNvSpPr>
          <p:nvPr>
            <p:ph idx="1"/>
          </p:nvPr>
        </p:nvSpPr>
        <p:spPr bwMode="auto">
          <a:xfrm>
            <a:off x="219075" y="504825"/>
            <a:ext cx="5661687" cy="5667375"/>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101568" numCol="1" anchorCtr="0" compatLnSpc="1">
            <a:prstTxWarp prst="textNoShape">
              <a:avLst/>
            </a:prstTxWarp>
            <a:normAutofit lnSpcReduction="10000"/>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spcBef>
                <a:spcPct val="0"/>
              </a:spcBef>
              <a:spcAft>
                <a:spcPts val="600"/>
              </a:spcAft>
              <a:buClrTx/>
              <a:buSzTx/>
              <a:buFontTx/>
              <a:buNone/>
              <a:tabLst/>
            </a:pPr>
            <a:endParaRPr kumimoji="0" lang="en-US" altLang="en-US" sz="1000" b="0" i="0" u="none" strike="noStrike" cap="none" normalizeH="0" baseline="0" dirty="0">
              <a:ln>
                <a:noFill/>
              </a:ln>
              <a:effectLst/>
              <a:latin typeface="+mj-lt"/>
            </a:endParaRPr>
          </a:p>
          <a:p>
            <a:pPr marL="0" marR="0" lvl="0" indent="0" defTabSz="914400" rtl="0" eaLnBrk="0" fontAlgn="base" latinLnBrk="0" hangingPunct="0">
              <a:spcBef>
                <a:spcPct val="0"/>
              </a:spcBef>
              <a:spcAft>
                <a:spcPts val="600"/>
              </a:spcAft>
              <a:buClrTx/>
              <a:buSzTx/>
              <a:buFontTx/>
              <a:buNone/>
              <a:tabLst/>
            </a:pPr>
            <a:endParaRPr lang="en-US" altLang="en-US" sz="1000" dirty="0">
              <a:latin typeface="+mj-lt"/>
            </a:endParaRPr>
          </a:p>
          <a:p>
            <a:pPr marL="0" marR="0" lvl="0" indent="0" defTabSz="914400" rtl="0" eaLnBrk="0" fontAlgn="base" latinLnBrk="0" hangingPunct="0">
              <a:spcBef>
                <a:spcPct val="0"/>
              </a:spcBef>
              <a:spcAft>
                <a:spcPts val="600"/>
              </a:spcAft>
              <a:buClrTx/>
              <a:buSzTx/>
              <a:buFontTx/>
              <a:buNone/>
              <a:tabLst/>
            </a:pPr>
            <a:endParaRPr kumimoji="0" lang="en-US" altLang="en-US" sz="1600" b="1" i="0" u="none" strike="noStrike" cap="none" normalizeH="0" baseline="0" dirty="0">
              <a:ln>
                <a:noFill/>
              </a:ln>
              <a:effectLst/>
              <a:latin typeface="+mj-lt"/>
            </a:endParaRPr>
          </a:p>
          <a:p>
            <a:pPr marL="0" marR="0" lvl="0" indent="0" defTabSz="914400" rtl="0" eaLnBrk="0" fontAlgn="base" latinLnBrk="0" hangingPunct="0">
              <a:spcBef>
                <a:spcPct val="0"/>
              </a:spcBef>
              <a:spcAft>
                <a:spcPts val="600"/>
              </a:spcAft>
              <a:buClrTx/>
              <a:buSzTx/>
              <a:buFontTx/>
              <a:buNone/>
              <a:tabLst/>
            </a:pPr>
            <a:r>
              <a:rPr kumimoji="0" lang="en-US" altLang="en-US" sz="1600" b="1" i="0" u="none" strike="noStrike" cap="none" normalizeH="0" baseline="0" dirty="0">
                <a:ln>
                  <a:noFill/>
                </a:ln>
                <a:effectLst/>
                <a:latin typeface="Calibri Light" panose="020F0302020204030204" pitchFamily="34" charset="0"/>
                <a:cs typeface="Calibri Light" panose="020F0302020204030204" pitchFamily="34" charset="0"/>
              </a:rPr>
              <a:t>Pandas Profiling generates profile reports from a pandas </a:t>
            </a:r>
            <a:r>
              <a:rPr kumimoji="0" lang="en-US" altLang="en-US" sz="1600" b="1" i="0" u="none" strike="noStrike" cap="none" normalizeH="0" baseline="0" dirty="0" err="1">
                <a:ln>
                  <a:noFill/>
                </a:ln>
                <a:effectLst/>
                <a:latin typeface="Calibri Light" panose="020F0302020204030204" pitchFamily="34" charset="0"/>
                <a:cs typeface="Calibri Light" panose="020F0302020204030204" pitchFamily="34" charset="0"/>
              </a:rPr>
              <a:t>DataFrame</a:t>
            </a:r>
            <a:r>
              <a:rPr kumimoji="0" lang="en-US" altLang="en-US" sz="1600" b="1" i="0" u="none" strike="noStrike" cap="none" normalizeH="0" baseline="0" dirty="0">
                <a:ln>
                  <a:noFill/>
                </a:ln>
                <a:effectLst/>
                <a:latin typeface="Calibri Light" panose="020F0302020204030204" pitchFamily="34" charset="0"/>
                <a:cs typeface="Calibri Light" panose="020F0302020204030204" pitchFamily="34" charset="0"/>
              </a:rPr>
              <a:t>. </a:t>
            </a:r>
          </a:p>
          <a:p>
            <a:pPr marL="0" marR="0" lvl="0" indent="0" defTabSz="914400" rtl="0" eaLnBrk="0" fontAlgn="base" latinLnBrk="0" hangingPunct="0">
              <a:spcBef>
                <a:spcPct val="0"/>
              </a:spcBef>
              <a:spcAft>
                <a:spcPts val="600"/>
              </a:spcAft>
              <a:buClrTx/>
              <a:buSzTx/>
              <a:buFontTx/>
              <a:buNone/>
              <a:tabLst/>
            </a:pPr>
            <a:endParaRPr lang="en-US" altLang="en-US" sz="1600" b="1" dirty="0">
              <a:latin typeface="Calibri Light" panose="020F0302020204030204" pitchFamily="34" charset="0"/>
              <a:cs typeface="Calibri Light" panose="020F0302020204030204" pitchFamily="34" charset="0"/>
            </a:endParaRPr>
          </a:p>
          <a:p>
            <a:pPr marL="0" marR="0" lvl="0" indent="0" defTabSz="914400" rtl="0" eaLnBrk="0" fontAlgn="base" latinLnBrk="0" hangingPunct="0">
              <a:spcBef>
                <a:spcPct val="0"/>
              </a:spcBef>
              <a:spcAft>
                <a:spcPts val="600"/>
              </a:spcAft>
              <a:buClrTx/>
              <a:buSzTx/>
              <a:buFontTx/>
              <a:buNone/>
              <a:tabLst/>
            </a:pP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The pandas </a:t>
            </a:r>
            <a:r>
              <a:rPr kumimoji="0" lang="en-US" altLang="en-US" sz="1400" i="0" u="none" strike="noStrike" cap="none" normalizeH="0" baseline="0" dirty="0" err="1">
                <a:ln>
                  <a:noFill/>
                </a:ln>
                <a:effectLst/>
                <a:latin typeface="Calibri Light" panose="020F0302020204030204" pitchFamily="34" charset="0"/>
                <a:cs typeface="Calibri Light" panose="020F0302020204030204" pitchFamily="34" charset="0"/>
              </a:rPr>
              <a:t>df.describe</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function is great but a little basic for serious exploratory data analysis. pandas profiling extends the pandas </a:t>
            </a:r>
            <a:r>
              <a:rPr kumimoji="0" lang="en-US" altLang="en-US" sz="1400" i="0" u="none" strike="noStrike" cap="none" normalizeH="0" baseline="0" dirty="0" err="1">
                <a:ln>
                  <a:noFill/>
                </a:ln>
                <a:effectLst/>
                <a:latin typeface="Calibri Light" panose="020F0302020204030204" pitchFamily="34" charset="0"/>
                <a:cs typeface="Calibri Light" panose="020F0302020204030204" pitchFamily="34" charset="0"/>
              </a:rPr>
              <a:t>DataFrame</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with </a:t>
            </a:r>
            <a:r>
              <a:rPr kumimoji="0" lang="en-US" altLang="en-US" sz="1400" i="0" u="none" strike="noStrike" cap="none" normalizeH="0" baseline="0" dirty="0" err="1">
                <a:ln>
                  <a:noFill/>
                </a:ln>
                <a:effectLst/>
                <a:latin typeface="Calibri Light" panose="020F0302020204030204" pitchFamily="34" charset="0"/>
                <a:cs typeface="Calibri Light" panose="020F0302020204030204" pitchFamily="34" charset="0"/>
              </a:rPr>
              <a:t>df.profile</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report() for quick data analysis.</a:t>
            </a:r>
          </a:p>
          <a:p>
            <a:pPr marL="0" marR="0" lvl="0" indent="0" defTabSz="914400" rtl="0" eaLnBrk="0" fontAlgn="base" latinLnBrk="0" hangingPunct="0">
              <a:spcBef>
                <a:spcPct val="0"/>
              </a:spcBef>
              <a:spcAft>
                <a:spcPts val="600"/>
              </a:spcAft>
              <a:buClrTx/>
              <a:buSzTx/>
              <a:buFontTx/>
              <a:buNone/>
              <a:tabLst/>
            </a:pP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For each column the following statistics are presented in an interactive HTML report:</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effectLst/>
                <a:latin typeface="Calibri Light" panose="020F0302020204030204" pitchFamily="34" charset="0"/>
                <a:cs typeface="Calibri Light" panose="020F0302020204030204" pitchFamily="34" charset="0"/>
              </a:rPr>
              <a:t>Type inference</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detect the </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hlinkClick r:id="rId3"/>
              </a:rPr>
              <a:t>types</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of columns in a data frame.</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effectLst/>
                <a:latin typeface="Calibri Light" panose="020F0302020204030204" pitchFamily="34" charset="0"/>
                <a:cs typeface="Calibri Light" panose="020F0302020204030204" pitchFamily="34" charset="0"/>
              </a:rPr>
              <a:t>Essentials</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type, unique values, missing values</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effectLst/>
                <a:latin typeface="Calibri Light" panose="020F0302020204030204" pitchFamily="34" charset="0"/>
                <a:cs typeface="Calibri Light" panose="020F0302020204030204" pitchFamily="34" charset="0"/>
              </a:rPr>
              <a:t>Quantile statistics</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like minimum value, Q1, median, Q3, maximum, range, interquartile range</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effectLst/>
                <a:latin typeface="Calibri Light" panose="020F0302020204030204" pitchFamily="34" charset="0"/>
                <a:cs typeface="Calibri Light" panose="020F0302020204030204" pitchFamily="34" charset="0"/>
              </a:rPr>
              <a:t>Descriptive statistics</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like mean, mode, standard deviation, sum, median absolute deviation, coefficient of variation, kurtosis, skewness</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effectLst/>
                <a:latin typeface="Calibri Light" panose="020F0302020204030204" pitchFamily="34" charset="0"/>
                <a:cs typeface="Calibri Light" panose="020F0302020204030204" pitchFamily="34" charset="0"/>
              </a:rPr>
              <a:t>Most frequent values</a:t>
            </a:r>
            <a:endPar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effectLst/>
                <a:latin typeface="Calibri Light" panose="020F0302020204030204" pitchFamily="34" charset="0"/>
                <a:cs typeface="Calibri Light" panose="020F0302020204030204" pitchFamily="34" charset="0"/>
              </a:rPr>
              <a:t>Histogram</a:t>
            </a:r>
            <a:endPar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effectLst/>
                <a:latin typeface="Calibri Light" panose="020F0302020204030204" pitchFamily="34" charset="0"/>
                <a:cs typeface="Calibri Light" panose="020F0302020204030204" pitchFamily="34" charset="0"/>
              </a:rPr>
              <a:t>Correlations</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highlighting of highly correlated variables, Spearman, Pearson and Kendall matrices</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effectLst/>
                <a:latin typeface="Calibri Light" panose="020F0302020204030204" pitchFamily="34" charset="0"/>
                <a:cs typeface="Calibri Light" panose="020F0302020204030204" pitchFamily="34" charset="0"/>
              </a:rPr>
              <a:t>Missing values</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matrix, count, heatmap and dendrogram of missing values</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effectLst/>
                <a:latin typeface="Calibri Light" panose="020F0302020204030204" pitchFamily="34" charset="0"/>
                <a:cs typeface="Calibri Light" panose="020F0302020204030204" pitchFamily="34" charset="0"/>
              </a:rPr>
              <a:t>Text analysis</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learn about categories (Uppercase, Space), scripts (Latin, Cyrillic) and blocks (ASCII) of text data.</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effectLst/>
                <a:latin typeface="Calibri Light" panose="020F0302020204030204" pitchFamily="34" charset="0"/>
                <a:cs typeface="Calibri Light" panose="020F0302020204030204" pitchFamily="34" charset="0"/>
              </a:rPr>
              <a:t>File and Image analysis</a:t>
            </a:r>
            <a:r>
              <a:rPr kumimoji="0" lang="en-US" altLang="en-US" sz="1400" i="0" u="none" strike="noStrike" cap="none" normalizeH="0" baseline="0" dirty="0">
                <a:ln>
                  <a:noFill/>
                </a:ln>
                <a:effectLst/>
                <a:latin typeface="Calibri Light" panose="020F0302020204030204" pitchFamily="34" charset="0"/>
                <a:cs typeface="Calibri Light" panose="020F0302020204030204" pitchFamily="34" charset="0"/>
              </a:rPr>
              <a:t> extract file sizes, creation dates and dimensions and scan for truncated images or those containing EXIF information.</a:t>
            </a:r>
          </a:p>
          <a:p>
            <a:pPr marL="0" marR="0" lvl="0" indent="0" defTabSz="914400" rtl="0" eaLnBrk="0" fontAlgn="base" latinLnBrk="0" hangingPunct="0">
              <a:spcBef>
                <a:spcPct val="0"/>
              </a:spcBef>
              <a:spcAft>
                <a:spcPts val="600"/>
              </a:spcAft>
              <a:buClrTx/>
              <a:buSzTx/>
              <a:buFontTx/>
              <a:buNone/>
              <a:tabLst/>
            </a:pPr>
            <a:endParaRPr kumimoji="0" lang="en-US" altLang="en-US" sz="1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094858621"/>
      </p:ext>
    </p:extLst>
  </p:cSld>
  <p:clrMapOvr>
    <a:overrideClrMapping bg1="dk1" tx1="lt1" bg2="dk2" tx2="lt2" accent1="accent1" accent2="accent2" accent3="accent3" accent4="accent4" accent5="accent5" accent6="accent6" hlink="hlink" folHlink="folHlink"/>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a:extLst>
              <a:ext uri="{FF2B5EF4-FFF2-40B4-BE49-F238E27FC236}">
                <a16:creationId xmlns:a16="http://schemas.microsoft.com/office/drawing/2014/main" id="{D7000ED4-3F80-44C9-8811-E0C360B80C7B}"/>
              </a:ext>
            </a:extLst>
          </p:cNvPr>
          <p:cNvSpPr txBox="1"/>
          <p:nvPr/>
        </p:nvSpPr>
        <p:spPr>
          <a:xfrm>
            <a:off x="301871" y="1206000"/>
            <a:ext cx="3084844" cy="3335519"/>
          </a:xfrm>
          <a:prstGeom prst="rect">
            <a:avLst/>
          </a:prstGeom>
        </p:spPr>
        <p:txBody>
          <a:bodyPr vert="horz" lIns="0" tIns="45720" rIns="0" bIns="45720" rtlCol="0">
            <a:normAutofit/>
          </a:bodyPr>
          <a:lstStyle/>
          <a:p>
            <a:pPr defTabSz="914400">
              <a:lnSpc>
                <a:spcPct val="90000"/>
              </a:lnSpc>
              <a:spcBef>
                <a:spcPts val="700"/>
              </a:spcBef>
              <a:spcAft>
                <a:spcPts val="600"/>
              </a:spcAft>
              <a:buClr>
                <a:schemeClr val="accent1"/>
              </a:buClr>
              <a:buFont typeface="Calibri" panose="020F0502020204030204" pitchFamily="34" charset="0"/>
            </a:pPr>
            <a:r>
              <a:rPr lang="en-US" sz="1400" dirty="0">
                <a:solidFill>
                  <a:srgbClr val="FFFFFF"/>
                </a:solidFill>
              </a:rPr>
              <a:t>The Pearson's correlation coefficient (</a:t>
            </a:r>
            <a:r>
              <a:rPr lang="en-US" sz="1400" i="1" dirty="0">
                <a:solidFill>
                  <a:srgbClr val="FFFFFF"/>
                </a:solidFill>
              </a:rPr>
              <a:t>r</a:t>
            </a:r>
            <a:r>
              <a:rPr lang="en-US" sz="1400" dirty="0">
                <a:solidFill>
                  <a:srgbClr val="FFFFFF"/>
                </a:solidFill>
              </a:rPr>
              <a:t>) is a measure of linear correlation between two variables. It's value lies between -1 and +1, -1 indicating total negative linear correlation, 0 indicating no linear correlation and 1 indicating total positive linear correlation. Furthermore, </a:t>
            </a:r>
            <a:r>
              <a:rPr lang="en-US" sz="1400" i="1" dirty="0">
                <a:solidFill>
                  <a:srgbClr val="FFFFFF"/>
                </a:solidFill>
              </a:rPr>
              <a:t>r</a:t>
            </a:r>
            <a:r>
              <a:rPr lang="en-US" sz="1400" dirty="0">
                <a:solidFill>
                  <a:srgbClr val="FFFFFF"/>
                </a:solidFill>
              </a:rPr>
              <a:t> is invariant under separate changes in location and scale of the two variables, implying that for a linear function the angle to the x-axis does not affect </a:t>
            </a:r>
            <a:r>
              <a:rPr lang="en-US" sz="1400" i="1" dirty="0">
                <a:solidFill>
                  <a:srgbClr val="FFFFFF"/>
                </a:solidFill>
              </a:rPr>
              <a:t>r</a:t>
            </a:r>
            <a:r>
              <a:rPr lang="en-US" sz="1400" dirty="0">
                <a:solidFill>
                  <a:srgbClr val="FFFFFF"/>
                </a:solidFill>
              </a:rPr>
              <a:t>.</a:t>
            </a:r>
            <a:br>
              <a:rPr lang="en-US" sz="1400" dirty="0">
                <a:solidFill>
                  <a:srgbClr val="FFFFFF"/>
                </a:solidFill>
              </a:rPr>
            </a:br>
            <a:br>
              <a:rPr lang="en-US" sz="1400" dirty="0">
                <a:solidFill>
                  <a:srgbClr val="FFFFFF"/>
                </a:solidFill>
              </a:rPr>
            </a:br>
            <a:r>
              <a:rPr lang="en-US" sz="1400" dirty="0">
                <a:solidFill>
                  <a:srgbClr val="FFFFFF"/>
                </a:solidFill>
              </a:rPr>
              <a:t>To calculate </a:t>
            </a:r>
            <a:r>
              <a:rPr lang="en-US" sz="1400" i="1" dirty="0">
                <a:solidFill>
                  <a:srgbClr val="FFFFFF"/>
                </a:solidFill>
              </a:rPr>
              <a:t>r</a:t>
            </a:r>
            <a:r>
              <a:rPr lang="en-US" sz="1400" dirty="0">
                <a:solidFill>
                  <a:srgbClr val="FFFFFF"/>
                </a:solidFill>
              </a:rPr>
              <a:t> for two variables </a:t>
            </a:r>
            <a:r>
              <a:rPr lang="en-US" sz="1400" i="1" dirty="0">
                <a:solidFill>
                  <a:srgbClr val="FFFFFF"/>
                </a:solidFill>
              </a:rPr>
              <a:t>X</a:t>
            </a:r>
            <a:r>
              <a:rPr lang="en-US" sz="1400" dirty="0">
                <a:solidFill>
                  <a:srgbClr val="FFFFFF"/>
                </a:solidFill>
              </a:rPr>
              <a:t> and </a:t>
            </a:r>
            <a:r>
              <a:rPr lang="en-US" sz="1400" i="1" dirty="0">
                <a:solidFill>
                  <a:srgbClr val="FFFFFF"/>
                </a:solidFill>
              </a:rPr>
              <a:t>Y</a:t>
            </a:r>
            <a:r>
              <a:rPr lang="en-US" sz="1400" dirty="0">
                <a:solidFill>
                  <a:srgbClr val="FFFFFF"/>
                </a:solidFill>
              </a:rPr>
              <a:t>, one divides the covariance of </a:t>
            </a:r>
            <a:r>
              <a:rPr lang="en-US" sz="1400" i="1" dirty="0">
                <a:solidFill>
                  <a:srgbClr val="FFFFFF"/>
                </a:solidFill>
              </a:rPr>
              <a:t>X</a:t>
            </a:r>
            <a:r>
              <a:rPr lang="en-US" sz="1400" dirty="0">
                <a:solidFill>
                  <a:srgbClr val="FFFFFF"/>
                </a:solidFill>
              </a:rPr>
              <a:t> and </a:t>
            </a:r>
            <a:r>
              <a:rPr lang="en-US" sz="1400" i="1" dirty="0">
                <a:solidFill>
                  <a:srgbClr val="FFFFFF"/>
                </a:solidFill>
              </a:rPr>
              <a:t>Y</a:t>
            </a:r>
            <a:r>
              <a:rPr lang="en-US" sz="1400" dirty="0">
                <a:solidFill>
                  <a:srgbClr val="FFFFFF"/>
                </a:solidFill>
              </a:rPr>
              <a:t> by the product of their standard deviations.</a:t>
            </a:r>
          </a:p>
        </p:txBody>
      </p:sp>
      <p:pic>
        <p:nvPicPr>
          <p:cNvPr id="7" name="Picture 6">
            <a:extLst>
              <a:ext uri="{FF2B5EF4-FFF2-40B4-BE49-F238E27FC236}">
                <a16:creationId xmlns:a16="http://schemas.microsoft.com/office/drawing/2014/main" id="{BF7970A5-1D67-498E-99D6-F9649F7DFAFF}"/>
              </a:ext>
            </a:extLst>
          </p:cNvPr>
          <p:cNvPicPr>
            <a:picLocks noChangeAspect="1"/>
          </p:cNvPicPr>
          <p:nvPr/>
        </p:nvPicPr>
        <p:blipFill rotWithShape="1">
          <a:blip r:embed="rId2"/>
          <a:srcRect l="15742" r="9450" b="1"/>
          <a:stretch/>
        </p:blipFill>
        <p:spPr>
          <a:xfrm>
            <a:off x="4208854" y="302703"/>
            <a:ext cx="8082236" cy="6252593"/>
          </a:xfrm>
          <a:prstGeom prst="rect">
            <a:avLst/>
          </a:prstGeom>
        </p:spPr>
      </p:pic>
      <p:sp>
        <p:nvSpPr>
          <p:cNvPr id="21" name="Rectangle 20">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9930706"/>
      </p:ext>
    </p:extLst>
  </p:cSld>
  <p:clrMapOvr>
    <a:masterClrMapping/>
  </p:clrMapOvr>
  <p:transition spd="slow">
    <p:randomBar dir="vert"/>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0.jpeg"/></Relationships>
</file>

<file path=ppt/theme/theme1.xml><?xml version="1.0" encoding="utf-8"?>
<a:theme xmlns:a="http://schemas.openxmlformats.org/drawingml/2006/main" name="Ion">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ppt/theme/theme2.xml><?xml version="1.0" encoding="utf-8"?>
<a:theme xmlns:a="http://schemas.openxmlformats.org/drawingml/2006/main" name="1_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3.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4.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2_Office Theme">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6.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7.xml><?xml version="1.0" encoding="utf-8"?>
<a:theme xmlns:a="http://schemas.openxmlformats.org/drawingml/2006/main" name="1_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8.xml><?xml version="1.0" encoding="utf-8"?>
<a:theme xmlns:a="http://schemas.openxmlformats.org/drawingml/2006/main" name="2_Retrospect">
  <a:themeElements>
    <a:clrScheme name="Retrospect">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9.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244</TotalTime>
  <Words>1926</Words>
  <Application>Microsoft Office PowerPoint</Application>
  <PresentationFormat>Widescreen</PresentationFormat>
  <Paragraphs>99</Paragraphs>
  <Slides>17</Slides>
  <Notes>0</Notes>
  <HiddenSlides>0</HiddenSlides>
  <MMClips>0</MMClips>
  <ScaleCrop>false</ScaleCrop>
  <HeadingPairs>
    <vt:vector size="6" baseType="variant">
      <vt:variant>
        <vt:lpstr>Fonts Used</vt:lpstr>
      </vt:variant>
      <vt:variant>
        <vt:i4>9</vt:i4>
      </vt:variant>
      <vt:variant>
        <vt:lpstr>Theme</vt:lpstr>
      </vt:variant>
      <vt:variant>
        <vt:i4>9</vt:i4>
      </vt:variant>
      <vt:variant>
        <vt:lpstr>Slide Titles</vt:lpstr>
      </vt:variant>
      <vt:variant>
        <vt:i4>17</vt:i4>
      </vt:variant>
    </vt:vector>
  </HeadingPairs>
  <TitlesOfParts>
    <vt:vector size="35" baseType="lpstr">
      <vt:lpstr>Arial</vt:lpstr>
      <vt:lpstr>Arial Rounded MT Bold</vt:lpstr>
      <vt:lpstr>Calibri</vt:lpstr>
      <vt:lpstr>Calibri Light</vt:lpstr>
      <vt:lpstr>Century Gothic</vt:lpstr>
      <vt:lpstr>Tw Cen MT</vt:lpstr>
      <vt:lpstr>Tw Cen MT Condensed</vt:lpstr>
      <vt:lpstr>Wingdings</vt:lpstr>
      <vt:lpstr>Wingdings 3</vt:lpstr>
      <vt:lpstr>Ion</vt:lpstr>
      <vt:lpstr>1_Ion</vt:lpstr>
      <vt:lpstr>Integral</vt:lpstr>
      <vt:lpstr>Office Theme</vt:lpstr>
      <vt:lpstr>2_Office Theme</vt:lpstr>
      <vt:lpstr>Retrospect</vt:lpstr>
      <vt:lpstr>1_Retrospect</vt:lpstr>
      <vt:lpstr>2_Retrospect</vt:lpstr>
      <vt:lpstr>1_Office Theme</vt:lpstr>
      <vt:lpstr>An Analysis of the Relationships Between General and Primary Voter Turnout In U.S. Presidential Elections</vt:lpstr>
      <vt:lpstr>Summary</vt:lpstr>
      <vt:lpstr>Data Source – US CENSUS DATA</vt:lpstr>
      <vt:lpstr>Data Cleaning Before Import</vt:lpstr>
      <vt:lpstr>Data Cleaning </vt:lpstr>
      <vt:lpstr>Data Cleaning </vt:lpstr>
      <vt:lpstr>Further Data Cleaning for ML model    </vt:lpstr>
      <vt:lpstr>PowerPoint Presentation</vt:lpstr>
      <vt:lpstr>PowerPoint Presentation</vt:lpstr>
      <vt:lpstr>MODEL Options</vt:lpstr>
      <vt:lpstr>Our Approach</vt:lpstr>
      <vt:lpstr>  Preparing data for ML Model </vt:lpstr>
      <vt:lpstr>ML model 1 – Linear Regression  Features: Election Year, State, Voter Eligible Population, Voters Registered, Primary Voter Turnout Count, Type of Election   </vt:lpstr>
      <vt:lpstr>ML model 2– Linear Regression  Features: Election Year, State, Voter Eligible Population, Primary Voter Turnout Count, General Turnout Count, Type of Election  (Removed Registration)   </vt:lpstr>
      <vt:lpstr>ML model 3– Linear Regression  Features: Election Year, State, Voter Eligible Population, Primary Voter Turnout Count, General Turnout Count  ( Removed Election Type &amp; Registration)   </vt:lpstr>
      <vt:lpstr>Tableau Visualization https://public.tableau.com/profile/jemi8235#!/vizhome/voterturnout_15936712018620/Story1?publish=yes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Analysis of the Relationships Between General and Primary Voter Turnout In U.S. Presidential Elections</dc:title>
  <dc:creator>jemi assefa</dc:creator>
  <cp:lastModifiedBy>jemi assefa</cp:lastModifiedBy>
  <cp:revision>10</cp:revision>
  <dcterms:created xsi:type="dcterms:W3CDTF">2020-07-11T13:12:30Z</dcterms:created>
  <dcterms:modified xsi:type="dcterms:W3CDTF">2020-07-11T17:33:05Z</dcterms:modified>
</cp:coreProperties>
</file>

<file path=docProps/thumbnail.jpeg>
</file>